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9" r:id="rId1"/>
  </p:sldMasterIdLst>
  <p:notesMasterIdLst>
    <p:notesMasterId r:id="rId74"/>
  </p:notesMasterIdLst>
  <p:handoutMasterIdLst>
    <p:handoutMasterId r:id="rId75"/>
  </p:handoutMasterIdLst>
  <p:sldIdLst>
    <p:sldId id="636" r:id="rId2"/>
    <p:sldId id="501" r:id="rId3"/>
    <p:sldId id="577" r:id="rId4"/>
    <p:sldId id="500" r:id="rId5"/>
    <p:sldId id="637" r:id="rId6"/>
    <p:sldId id="579" r:id="rId7"/>
    <p:sldId id="638" r:id="rId8"/>
    <p:sldId id="664" r:id="rId9"/>
    <p:sldId id="566" r:id="rId10"/>
    <p:sldId id="502" r:id="rId11"/>
    <p:sldId id="578" r:id="rId12"/>
    <p:sldId id="571" r:id="rId13"/>
    <p:sldId id="510" r:id="rId14"/>
    <p:sldId id="619" r:id="rId15"/>
    <p:sldId id="620" r:id="rId16"/>
    <p:sldId id="665" r:id="rId17"/>
    <p:sldId id="644" r:id="rId18"/>
    <p:sldId id="624" r:id="rId19"/>
    <p:sldId id="631" r:id="rId20"/>
    <p:sldId id="632" r:id="rId21"/>
    <p:sldId id="633" r:id="rId22"/>
    <p:sldId id="666" r:id="rId23"/>
    <p:sldId id="667" r:id="rId24"/>
    <p:sldId id="668" r:id="rId25"/>
    <p:sldId id="669" r:id="rId26"/>
    <p:sldId id="670" r:id="rId27"/>
    <p:sldId id="671" r:id="rId28"/>
    <p:sldId id="672" r:id="rId29"/>
    <p:sldId id="570" r:id="rId30"/>
    <p:sldId id="522" r:id="rId31"/>
    <p:sldId id="647" r:id="rId32"/>
    <p:sldId id="591" r:id="rId33"/>
    <p:sldId id="554" r:id="rId34"/>
    <p:sldId id="555" r:id="rId35"/>
    <p:sldId id="639" r:id="rId36"/>
    <p:sldId id="528" r:id="rId37"/>
    <p:sldId id="529" r:id="rId38"/>
    <p:sldId id="640" r:id="rId39"/>
    <p:sldId id="526" r:id="rId40"/>
    <p:sldId id="527" r:id="rId41"/>
    <p:sldId id="524" r:id="rId42"/>
    <p:sldId id="525" r:id="rId43"/>
    <p:sldId id="645" r:id="rId44"/>
    <p:sldId id="530" r:id="rId45"/>
    <p:sldId id="531" r:id="rId46"/>
    <p:sldId id="650" r:id="rId47"/>
    <p:sldId id="536" r:id="rId48"/>
    <p:sldId id="537" r:id="rId49"/>
    <p:sldId id="539" r:id="rId50"/>
    <p:sldId id="540" r:id="rId51"/>
    <p:sldId id="563" r:id="rId52"/>
    <p:sldId id="564" r:id="rId53"/>
    <p:sldId id="607" r:id="rId54"/>
    <p:sldId id="655" r:id="rId55"/>
    <p:sldId id="594" r:id="rId56"/>
    <p:sldId id="609" r:id="rId57"/>
    <p:sldId id="596" r:id="rId58"/>
    <p:sldId id="610" r:id="rId59"/>
    <p:sldId id="627" r:id="rId60"/>
    <p:sldId id="612" r:id="rId61"/>
    <p:sldId id="651" r:id="rId62"/>
    <p:sldId id="617" r:id="rId63"/>
    <p:sldId id="618" r:id="rId64"/>
    <p:sldId id="641" r:id="rId65"/>
    <p:sldId id="642" r:id="rId66"/>
    <p:sldId id="643" r:id="rId67"/>
    <p:sldId id="600" r:id="rId68"/>
    <p:sldId id="601" r:id="rId69"/>
    <p:sldId id="590" r:id="rId70"/>
    <p:sldId id="652" r:id="rId71"/>
    <p:sldId id="581" r:id="rId72"/>
    <p:sldId id="584" r:id="rId73"/>
  </p:sldIdLst>
  <p:sldSz cx="9144000" cy="6858000" type="screen4x3"/>
  <p:notesSz cx="6858000" cy="9144000"/>
  <p:defaultTextStyle>
    <a:defPPr>
      <a:defRPr lang="en-US"/>
    </a:defPPr>
    <a:lvl1pPr algn="ctr" rtl="0" eaLnBrk="0" fontAlgn="base" hangingPunct="0">
      <a:spcBef>
        <a:spcPct val="0"/>
      </a:spcBef>
      <a:spcAft>
        <a:spcPct val="0"/>
      </a:spcAft>
      <a:buChar char="•"/>
      <a:defRPr b="1"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buChar char="•"/>
      <a:defRPr b="1"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buChar char="•"/>
      <a:defRPr b="1"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buChar char="•"/>
      <a:defRPr b="1"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buChar char="•"/>
      <a:defRPr b="1" kern="1200">
        <a:solidFill>
          <a:schemeClr val="tx1"/>
        </a:solidFill>
        <a:latin typeface="Times New Roman" pitchFamily="18" charset="0"/>
        <a:ea typeface="+mn-ea"/>
        <a:cs typeface="+mn-cs"/>
      </a:defRPr>
    </a:lvl5pPr>
    <a:lvl6pPr marL="2286000" algn="l" defTabSz="914400" rtl="0" eaLnBrk="1" latinLnBrk="0" hangingPunct="1">
      <a:defRPr b="1" kern="1200">
        <a:solidFill>
          <a:schemeClr val="tx1"/>
        </a:solidFill>
        <a:latin typeface="Times New Roman" pitchFamily="18" charset="0"/>
        <a:ea typeface="+mn-ea"/>
        <a:cs typeface="+mn-cs"/>
      </a:defRPr>
    </a:lvl6pPr>
    <a:lvl7pPr marL="2743200" algn="l" defTabSz="914400" rtl="0" eaLnBrk="1" latinLnBrk="0" hangingPunct="1">
      <a:defRPr b="1" kern="1200">
        <a:solidFill>
          <a:schemeClr val="tx1"/>
        </a:solidFill>
        <a:latin typeface="Times New Roman" pitchFamily="18" charset="0"/>
        <a:ea typeface="+mn-ea"/>
        <a:cs typeface="+mn-cs"/>
      </a:defRPr>
    </a:lvl7pPr>
    <a:lvl8pPr marL="3200400" algn="l" defTabSz="914400" rtl="0" eaLnBrk="1" latinLnBrk="0" hangingPunct="1">
      <a:defRPr b="1" kern="1200">
        <a:solidFill>
          <a:schemeClr val="tx1"/>
        </a:solidFill>
        <a:latin typeface="Times New Roman" pitchFamily="18" charset="0"/>
        <a:ea typeface="+mn-ea"/>
        <a:cs typeface="+mn-cs"/>
      </a:defRPr>
    </a:lvl8pPr>
    <a:lvl9pPr marL="3657600" algn="l" defTabSz="914400" rtl="0" eaLnBrk="1" latinLnBrk="0" hangingPunct="1">
      <a:defRPr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5DBF7"/>
    <a:srgbClr val="6027EF"/>
    <a:srgbClr val="66FF99"/>
    <a:srgbClr val="FF3300"/>
    <a:srgbClr val="CCECFF"/>
    <a:srgbClr val="99CCFF"/>
    <a:srgbClr val="B2CE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0" autoAdjust="0"/>
    <p:restoredTop sz="94676" autoAdjust="0"/>
  </p:normalViewPr>
  <p:slideViewPr>
    <p:cSldViewPr>
      <p:cViewPr varScale="1">
        <p:scale>
          <a:sx n="70" d="100"/>
          <a:sy n="70" d="100"/>
        </p:scale>
        <p:origin x="-11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586"/>
    </p:cViewPr>
  </p:sorterViewPr>
  <p:notesViewPr>
    <p:cSldViewPr>
      <p:cViewPr>
        <p:scale>
          <a:sx n="100" d="100"/>
          <a:sy n="100" d="100"/>
        </p:scale>
        <p:origin x="-7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image" Target="../media/image7.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buFontTx/>
              <a:buNone/>
              <a:defRPr sz="1200" b="0"/>
            </a:lvl1pPr>
          </a:lstStyle>
          <a:p>
            <a:pPr>
              <a:defRPr/>
            </a:pPr>
            <a:endParaRPr lang="en-US"/>
          </a:p>
        </p:txBody>
      </p:sp>
      <p:sp>
        <p:nvSpPr>
          <p:cNvPr id="3379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buFontTx/>
              <a:buNone/>
              <a:defRPr sz="1200" b="0"/>
            </a:lvl1pPr>
          </a:lstStyle>
          <a:p>
            <a:pPr>
              <a:defRPr/>
            </a:pPr>
            <a:endParaRPr lang="en-US"/>
          </a:p>
        </p:txBody>
      </p:sp>
      <p:sp>
        <p:nvSpPr>
          <p:cNvPr id="3379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buFontTx/>
              <a:buNone/>
              <a:defRPr sz="1200" b="0"/>
            </a:lvl1pPr>
          </a:lstStyle>
          <a:p>
            <a:pPr>
              <a:defRPr/>
            </a:pPr>
            <a:endParaRPr lang="en-US"/>
          </a:p>
        </p:txBody>
      </p:sp>
      <p:sp>
        <p:nvSpPr>
          <p:cNvPr id="3379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buFontTx/>
              <a:buNone/>
              <a:defRPr sz="1200" b="0"/>
            </a:lvl1pPr>
          </a:lstStyle>
          <a:p>
            <a:pPr>
              <a:defRPr/>
            </a:pPr>
            <a:fld id="{DF08628C-EF96-49FF-AFF6-676F4F58C2A0}" type="slidenum">
              <a:rPr lang="en-US"/>
              <a:pPr>
                <a:defRPr/>
              </a:pPr>
              <a:t>‹#›</a:t>
            </a:fld>
            <a:endParaRPr lang="en-US"/>
          </a:p>
        </p:txBody>
      </p:sp>
    </p:spTree>
    <p:extLst>
      <p:ext uri="{BB962C8B-B14F-4D97-AF65-F5344CB8AC3E}">
        <p14:creationId xmlns:p14="http://schemas.microsoft.com/office/powerpoint/2010/main" val="47174653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buFontTx/>
              <a:buNone/>
              <a:defRPr sz="1200" b="0"/>
            </a:lvl1pPr>
          </a:lstStyle>
          <a:p>
            <a:pPr>
              <a:defRPr/>
            </a:pPr>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buFontTx/>
              <a:buNone/>
              <a:defRPr sz="1200" b="0"/>
            </a:lvl1pPr>
          </a:lstStyle>
          <a:p>
            <a:pPr>
              <a:defRPr/>
            </a:pPr>
            <a:endParaRPr lang="en-US"/>
          </a:p>
        </p:txBody>
      </p:sp>
      <p:sp>
        <p:nvSpPr>
          <p:cNvPr id="655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buFontTx/>
              <a:buNone/>
              <a:defRPr sz="1200" b="0"/>
            </a:lvl1pPr>
          </a:lstStyle>
          <a:p>
            <a:pPr>
              <a:defRPr/>
            </a:pPr>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buFontTx/>
              <a:buNone/>
              <a:defRPr sz="1200" b="0"/>
            </a:lvl1pPr>
          </a:lstStyle>
          <a:p>
            <a:pPr>
              <a:defRPr/>
            </a:pPr>
            <a:fld id="{97C8E05E-6294-41C3-82AB-E8D45CAB480C}" type="slidenum">
              <a:rPr lang="en-US"/>
              <a:pPr>
                <a:defRPr/>
              </a:pPr>
              <a:t>‹#›</a:t>
            </a:fld>
            <a:endParaRPr lang="en-US"/>
          </a:p>
        </p:txBody>
      </p:sp>
    </p:spTree>
    <p:extLst>
      <p:ext uri="{BB962C8B-B14F-4D97-AF65-F5344CB8AC3E}">
        <p14:creationId xmlns:p14="http://schemas.microsoft.com/office/powerpoint/2010/main" val="3373664280"/>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43000" y="685800"/>
            <a:ext cx="4572000" cy="3429000"/>
          </a:xfrm>
          <a:ln/>
        </p:spPr>
      </p:sp>
      <p:sp>
        <p:nvSpPr>
          <p:cNvPr id="52227" name="Rectangle 3"/>
          <p:cNvSpPr>
            <a:spLocks noGrp="1" noChangeArrowheads="1"/>
          </p:cNvSpPr>
          <p:nvPr>
            <p:ph type="body" idx="1"/>
          </p:nvPr>
        </p:nvSpPr>
        <p:spPr>
          <a:xfrm>
            <a:off x="914400" y="4342464"/>
            <a:ext cx="5029200" cy="4116049"/>
          </a:xfrm>
          <a:noFill/>
          <a:ln w="9525"/>
        </p:spPr>
        <p:txBody>
          <a:bodyPr lIns="92728" tIns="46364" rIns="92728" bIns="46364"/>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a:ln/>
        </p:spPr>
      </p:sp>
      <p:sp>
        <p:nvSpPr>
          <p:cNvPr id="111619"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ln/>
        </p:spPr>
      </p:sp>
      <p:sp>
        <p:nvSpPr>
          <p:cNvPr id="112643"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ln/>
        </p:spPr>
      </p:sp>
      <p:sp>
        <p:nvSpPr>
          <p:cNvPr id="114691"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a:ln/>
        </p:spPr>
      </p:sp>
      <p:sp>
        <p:nvSpPr>
          <p:cNvPr id="117763"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a:ln/>
        </p:spPr>
      </p:sp>
      <p:sp>
        <p:nvSpPr>
          <p:cNvPr id="118787"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a:ln/>
        </p:spPr>
      </p:sp>
      <p:sp>
        <p:nvSpPr>
          <p:cNvPr id="118787"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a:ln/>
        </p:spPr>
      </p:sp>
      <p:sp>
        <p:nvSpPr>
          <p:cNvPr id="118787"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a:ln/>
        </p:spPr>
      </p:sp>
      <p:sp>
        <p:nvSpPr>
          <p:cNvPr id="118787"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a:ln/>
        </p:spPr>
      </p:sp>
      <p:sp>
        <p:nvSpPr>
          <p:cNvPr id="122883"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a:ln/>
        </p:spPr>
      </p:sp>
      <p:sp>
        <p:nvSpPr>
          <p:cNvPr id="123907"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a:noFill/>
          <a:ln/>
        </p:spPr>
        <p:txBody>
          <a:bodyPr/>
          <a:lstStyle/>
          <a:p>
            <a:r>
              <a:rPr lang="en-US" dirty="0" smtClean="0"/>
              <a:t>Huge financial consequences for financial fraud, or misuse of grant funds.</a:t>
            </a: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a:noFill/>
          <a:ln/>
        </p:spPr>
        <p:txBody>
          <a:bodyPr/>
          <a:lstStyle/>
          <a:p>
            <a:r>
              <a:rPr lang="en-US" dirty="0" smtClean="0"/>
              <a:t>Huge financial consequences for financial fraud, or misuse of grant funds.</a:t>
            </a: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a:xfrm>
            <a:off x="1154113" y="698500"/>
            <a:ext cx="4551362" cy="3413125"/>
          </a:xfrm>
          <a:ln/>
        </p:spPr>
      </p:sp>
      <p:sp>
        <p:nvSpPr>
          <p:cNvPr id="128003" name="Rectangle 3"/>
          <p:cNvSpPr>
            <a:spLocks noGrp="1" noChangeArrowheads="1"/>
          </p:cNvSpPr>
          <p:nvPr>
            <p:ph type="body" idx="1"/>
          </p:nvPr>
        </p:nvSpPr>
        <p:spPr>
          <a:xfrm>
            <a:off x="914400" y="4343400"/>
            <a:ext cx="5029200" cy="4111625"/>
          </a:xfrm>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7463" y="219075"/>
            <a:ext cx="1938337" cy="5657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7688" y="219075"/>
            <a:ext cx="5667375" cy="5657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7688" y="1676400"/>
            <a:ext cx="3802062" cy="4200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02150" y="1676400"/>
            <a:ext cx="3803650" cy="4200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oleObject" Target="../embeddings/oleObject2.bin"/><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0"/>
                <a:invGamma/>
              </a:schemeClr>
            </a:gs>
          </a:gsLst>
          <a:path path="rect">
            <a:fillToRect r="100000" b="100000"/>
          </a:path>
        </a:gradFill>
        <a:effectLst/>
      </p:bgPr>
    </p:bg>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bwMode="auto">
          <a:xfrm>
            <a:off x="547688" y="219075"/>
            <a:ext cx="7758112" cy="1152525"/>
          </a:xfrm>
          <a:prstGeom prst="rect">
            <a:avLst/>
          </a:prstGeom>
          <a:noFill/>
          <a:ln w="12700">
            <a:noFill/>
            <a:miter lim="800000"/>
            <a:headEnd/>
            <a:tailEnd/>
          </a:ln>
        </p:spPr>
        <p:txBody>
          <a:bodyPr vert="horz" wrap="square" lIns="90488" tIns="44450" rIns="90488" bIns="44450" numCol="1" anchor="b" anchorCtr="0" compatLnSpc="1">
            <a:prstTxWarp prst="textNoShape">
              <a:avLst/>
            </a:prstTxWarp>
          </a:bodyPr>
          <a:lstStyle/>
          <a:p>
            <a:pPr lvl="0"/>
            <a:r>
              <a:rPr lang="en-US" smtClean="0"/>
              <a:t>Click to edit Master title style</a:t>
            </a:r>
          </a:p>
        </p:txBody>
      </p:sp>
      <p:sp>
        <p:nvSpPr>
          <p:cNvPr id="1030" name="Rectangle 3"/>
          <p:cNvSpPr>
            <a:spLocks noGrp="1" noChangeArrowheads="1"/>
          </p:cNvSpPr>
          <p:nvPr>
            <p:ph type="body" idx="1"/>
          </p:nvPr>
        </p:nvSpPr>
        <p:spPr bwMode="auto">
          <a:xfrm>
            <a:off x="547688" y="1676400"/>
            <a:ext cx="7758112" cy="4200525"/>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031" name="Group 4"/>
          <p:cNvGrpSpPr>
            <a:grpSpLocks/>
          </p:cNvGrpSpPr>
          <p:nvPr userDrawn="1"/>
        </p:nvGrpSpPr>
        <p:grpSpPr bwMode="auto">
          <a:xfrm>
            <a:off x="0" y="6477000"/>
            <a:ext cx="9144000" cy="184150"/>
            <a:chOff x="0" y="4061"/>
            <a:chExt cx="5760" cy="116"/>
          </a:xfrm>
        </p:grpSpPr>
        <p:sp>
          <p:nvSpPr>
            <p:cNvPr id="528389" name="Freeform 5"/>
            <p:cNvSpPr>
              <a:spLocks/>
            </p:cNvSpPr>
            <p:nvPr userDrawn="1"/>
          </p:nvSpPr>
          <p:spPr bwMode="auto">
            <a:xfrm>
              <a:off x="4194" y="4061"/>
              <a:ext cx="166" cy="116"/>
            </a:xfrm>
            <a:custGeom>
              <a:avLst/>
              <a:gdLst/>
              <a:ahLst/>
              <a:cxnLst>
                <a:cxn ang="0">
                  <a:pos x="160" y="0"/>
                </a:cxn>
                <a:cxn ang="0">
                  <a:pos x="151" y="0"/>
                </a:cxn>
                <a:cxn ang="0">
                  <a:pos x="143" y="0"/>
                </a:cxn>
                <a:cxn ang="0">
                  <a:pos x="137" y="1"/>
                </a:cxn>
                <a:cxn ang="0">
                  <a:pos x="129" y="2"/>
                </a:cxn>
                <a:cxn ang="0">
                  <a:pos x="123" y="5"/>
                </a:cxn>
                <a:cxn ang="0">
                  <a:pos x="119" y="10"/>
                </a:cxn>
                <a:cxn ang="0">
                  <a:pos x="116" y="19"/>
                </a:cxn>
                <a:cxn ang="0">
                  <a:pos x="114" y="31"/>
                </a:cxn>
                <a:cxn ang="0">
                  <a:pos x="111" y="43"/>
                </a:cxn>
                <a:cxn ang="0">
                  <a:pos x="109" y="52"/>
                </a:cxn>
                <a:cxn ang="0">
                  <a:pos x="107" y="62"/>
                </a:cxn>
                <a:cxn ang="0">
                  <a:pos x="105" y="72"/>
                </a:cxn>
                <a:cxn ang="0">
                  <a:pos x="103" y="84"/>
                </a:cxn>
                <a:cxn ang="0">
                  <a:pos x="100" y="96"/>
                </a:cxn>
                <a:cxn ang="0">
                  <a:pos x="97" y="105"/>
                </a:cxn>
                <a:cxn ang="0">
                  <a:pos x="93" y="110"/>
                </a:cxn>
                <a:cxn ang="0">
                  <a:pos x="87" y="113"/>
                </a:cxn>
                <a:cxn ang="0">
                  <a:pos x="79" y="114"/>
                </a:cxn>
                <a:cxn ang="0">
                  <a:pos x="72" y="115"/>
                </a:cxn>
                <a:cxn ang="0">
                  <a:pos x="64" y="115"/>
                </a:cxn>
                <a:cxn ang="0">
                  <a:pos x="55" y="115"/>
                </a:cxn>
                <a:cxn ang="0">
                  <a:pos x="0" y="115"/>
                </a:cxn>
                <a:cxn ang="0">
                  <a:pos x="10" y="115"/>
                </a:cxn>
                <a:cxn ang="0">
                  <a:pos x="18" y="115"/>
                </a:cxn>
                <a:cxn ang="0">
                  <a:pos x="26" y="115"/>
                </a:cxn>
                <a:cxn ang="0">
                  <a:pos x="32" y="114"/>
                </a:cxn>
                <a:cxn ang="0">
                  <a:pos x="40" y="112"/>
                </a:cxn>
                <a:cxn ang="0">
                  <a:pos x="46" y="108"/>
                </a:cxn>
                <a:cxn ang="0">
                  <a:pos x="49" y="101"/>
                </a:cxn>
                <a:cxn ang="0">
                  <a:pos x="51" y="90"/>
                </a:cxn>
                <a:cxn ang="0">
                  <a:pos x="54" y="76"/>
                </a:cxn>
                <a:cxn ang="0">
                  <a:pos x="56" y="67"/>
                </a:cxn>
                <a:cxn ang="0">
                  <a:pos x="58" y="57"/>
                </a:cxn>
                <a:cxn ang="0">
                  <a:pos x="60" y="47"/>
                </a:cxn>
                <a:cxn ang="0">
                  <a:pos x="62" y="38"/>
                </a:cxn>
                <a:cxn ang="0">
                  <a:pos x="65" y="24"/>
                </a:cxn>
                <a:cxn ang="0">
                  <a:pos x="67" y="14"/>
                </a:cxn>
                <a:cxn ang="0">
                  <a:pos x="70" y="7"/>
                </a:cxn>
                <a:cxn ang="0">
                  <a:pos x="75" y="3"/>
                </a:cxn>
                <a:cxn ang="0">
                  <a:pos x="84" y="1"/>
                </a:cxn>
                <a:cxn ang="0">
                  <a:pos x="89" y="0"/>
                </a:cxn>
                <a:cxn ang="0">
                  <a:pos x="97" y="0"/>
                </a:cxn>
                <a:cxn ang="0">
                  <a:pos x="105" y="0"/>
                </a:cxn>
                <a:cxn ang="0">
                  <a:pos x="115" y="0"/>
                </a:cxn>
              </a:cxnLst>
              <a:rect l="0" t="0" r="r" b="b"/>
              <a:pathLst>
                <a:path w="166" h="116">
                  <a:moveTo>
                    <a:pt x="165" y="0"/>
                  </a:moveTo>
                  <a:lnTo>
                    <a:pt x="160" y="0"/>
                  </a:lnTo>
                  <a:lnTo>
                    <a:pt x="155" y="0"/>
                  </a:lnTo>
                  <a:lnTo>
                    <a:pt x="151" y="0"/>
                  </a:lnTo>
                  <a:lnTo>
                    <a:pt x="147" y="0"/>
                  </a:lnTo>
                  <a:lnTo>
                    <a:pt x="143" y="0"/>
                  </a:lnTo>
                  <a:lnTo>
                    <a:pt x="140" y="0"/>
                  </a:lnTo>
                  <a:lnTo>
                    <a:pt x="137" y="1"/>
                  </a:lnTo>
                  <a:lnTo>
                    <a:pt x="134" y="1"/>
                  </a:lnTo>
                  <a:lnTo>
                    <a:pt x="129" y="2"/>
                  </a:lnTo>
                  <a:lnTo>
                    <a:pt x="126" y="3"/>
                  </a:lnTo>
                  <a:lnTo>
                    <a:pt x="123" y="5"/>
                  </a:lnTo>
                  <a:lnTo>
                    <a:pt x="121" y="7"/>
                  </a:lnTo>
                  <a:lnTo>
                    <a:pt x="119" y="10"/>
                  </a:lnTo>
                  <a:lnTo>
                    <a:pt x="117" y="14"/>
                  </a:lnTo>
                  <a:lnTo>
                    <a:pt x="116" y="19"/>
                  </a:lnTo>
                  <a:lnTo>
                    <a:pt x="115" y="24"/>
                  </a:lnTo>
                  <a:lnTo>
                    <a:pt x="114" y="31"/>
                  </a:lnTo>
                  <a:lnTo>
                    <a:pt x="112" y="38"/>
                  </a:lnTo>
                  <a:lnTo>
                    <a:pt x="111" y="43"/>
                  </a:lnTo>
                  <a:lnTo>
                    <a:pt x="111" y="47"/>
                  </a:lnTo>
                  <a:lnTo>
                    <a:pt x="109" y="52"/>
                  </a:lnTo>
                  <a:lnTo>
                    <a:pt x="108" y="57"/>
                  </a:lnTo>
                  <a:lnTo>
                    <a:pt x="107" y="62"/>
                  </a:lnTo>
                  <a:lnTo>
                    <a:pt x="106" y="67"/>
                  </a:lnTo>
                  <a:lnTo>
                    <a:pt x="105" y="72"/>
                  </a:lnTo>
                  <a:lnTo>
                    <a:pt x="104" y="76"/>
                  </a:lnTo>
                  <a:lnTo>
                    <a:pt x="103" y="84"/>
                  </a:lnTo>
                  <a:lnTo>
                    <a:pt x="101" y="90"/>
                  </a:lnTo>
                  <a:lnTo>
                    <a:pt x="100" y="96"/>
                  </a:lnTo>
                  <a:lnTo>
                    <a:pt x="99" y="101"/>
                  </a:lnTo>
                  <a:lnTo>
                    <a:pt x="97" y="105"/>
                  </a:lnTo>
                  <a:lnTo>
                    <a:pt x="96" y="108"/>
                  </a:lnTo>
                  <a:lnTo>
                    <a:pt x="93" y="110"/>
                  </a:lnTo>
                  <a:lnTo>
                    <a:pt x="90" y="112"/>
                  </a:lnTo>
                  <a:lnTo>
                    <a:pt x="87" y="113"/>
                  </a:lnTo>
                  <a:lnTo>
                    <a:pt x="82" y="114"/>
                  </a:lnTo>
                  <a:lnTo>
                    <a:pt x="79" y="114"/>
                  </a:lnTo>
                  <a:lnTo>
                    <a:pt x="76" y="115"/>
                  </a:lnTo>
                  <a:lnTo>
                    <a:pt x="72" y="115"/>
                  </a:lnTo>
                  <a:lnTo>
                    <a:pt x="68" y="115"/>
                  </a:lnTo>
                  <a:lnTo>
                    <a:pt x="64" y="115"/>
                  </a:lnTo>
                  <a:lnTo>
                    <a:pt x="60" y="115"/>
                  </a:lnTo>
                  <a:lnTo>
                    <a:pt x="55" y="115"/>
                  </a:lnTo>
                  <a:lnTo>
                    <a:pt x="50" y="115"/>
                  </a:lnTo>
                  <a:lnTo>
                    <a:pt x="0" y="115"/>
                  </a:lnTo>
                  <a:lnTo>
                    <a:pt x="5" y="115"/>
                  </a:lnTo>
                  <a:lnTo>
                    <a:pt x="10" y="115"/>
                  </a:lnTo>
                  <a:lnTo>
                    <a:pt x="14" y="115"/>
                  </a:lnTo>
                  <a:lnTo>
                    <a:pt x="18" y="115"/>
                  </a:lnTo>
                  <a:lnTo>
                    <a:pt x="22" y="115"/>
                  </a:lnTo>
                  <a:lnTo>
                    <a:pt x="26" y="115"/>
                  </a:lnTo>
                  <a:lnTo>
                    <a:pt x="29" y="114"/>
                  </a:lnTo>
                  <a:lnTo>
                    <a:pt x="32" y="114"/>
                  </a:lnTo>
                  <a:lnTo>
                    <a:pt x="36" y="113"/>
                  </a:lnTo>
                  <a:lnTo>
                    <a:pt x="40" y="112"/>
                  </a:lnTo>
                  <a:lnTo>
                    <a:pt x="43" y="110"/>
                  </a:lnTo>
                  <a:lnTo>
                    <a:pt x="46" y="108"/>
                  </a:lnTo>
                  <a:lnTo>
                    <a:pt x="47" y="105"/>
                  </a:lnTo>
                  <a:lnTo>
                    <a:pt x="49" y="101"/>
                  </a:lnTo>
                  <a:lnTo>
                    <a:pt x="50" y="96"/>
                  </a:lnTo>
                  <a:lnTo>
                    <a:pt x="51" y="90"/>
                  </a:lnTo>
                  <a:lnTo>
                    <a:pt x="52" y="84"/>
                  </a:lnTo>
                  <a:lnTo>
                    <a:pt x="54" y="76"/>
                  </a:lnTo>
                  <a:lnTo>
                    <a:pt x="55" y="72"/>
                  </a:lnTo>
                  <a:lnTo>
                    <a:pt x="56" y="67"/>
                  </a:lnTo>
                  <a:lnTo>
                    <a:pt x="57" y="62"/>
                  </a:lnTo>
                  <a:lnTo>
                    <a:pt x="58" y="57"/>
                  </a:lnTo>
                  <a:lnTo>
                    <a:pt x="59" y="52"/>
                  </a:lnTo>
                  <a:lnTo>
                    <a:pt x="60" y="47"/>
                  </a:lnTo>
                  <a:lnTo>
                    <a:pt x="61" y="43"/>
                  </a:lnTo>
                  <a:lnTo>
                    <a:pt x="62" y="38"/>
                  </a:lnTo>
                  <a:lnTo>
                    <a:pt x="64" y="31"/>
                  </a:lnTo>
                  <a:lnTo>
                    <a:pt x="65" y="24"/>
                  </a:lnTo>
                  <a:lnTo>
                    <a:pt x="66" y="19"/>
                  </a:lnTo>
                  <a:lnTo>
                    <a:pt x="67" y="14"/>
                  </a:lnTo>
                  <a:lnTo>
                    <a:pt x="68" y="10"/>
                  </a:lnTo>
                  <a:lnTo>
                    <a:pt x="70" y="7"/>
                  </a:lnTo>
                  <a:lnTo>
                    <a:pt x="72" y="5"/>
                  </a:lnTo>
                  <a:lnTo>
                    <a:pt x="75" y="3"/>
                  </a:lnTo>
                  <a:lnTo>
                    <a:pt x="79" y="2"/>
                  </a:lnTo>
                  <a:lnTo>
                    <a:pt x="84" y="1"/>
                  </a:lnTo>
                  <a:lnTo>
                    <a:pt x="87" y="1"/>
                  </a:lnTo>
                  <a:lnTo>
                    <a:pt x="89" y="0"/>
                  </a:lnTo>
                  <a:lnTo>
                    <a:pt x="93" y="0"/>
                  </a:lnTo>
                  <a:lnTo>
                    <a:pt x="97" y="0"/>
                  </a:lnTo>
                  <a:lnTo>
                    <a:pt x="101" y="0"/>
                  </a:lnTo>
                  <a:lnTo>
                    <a:pt x="105" y="0"/>
                  </a:lnTo>
                  <a:lnTo>
                    <a:pt x="109" y="0"/>
                  </a:lnTo>
                  <a:lnTo>
                    <a:pt x="115" y="0"/>
                  </a:lnTo>
                  <a:lnTo>
                    <a:pt x="164" y="0"/>
                  </a:lnTo>
                </a:path>
              </a:pathLst>
            </a:custGeom>
            <a:noFill/>
            <a:ln w="25400" cap="rnd" cmpd="sng">
              <a:solidFill>
                <a:schemeClr val="folHlink"/>
              </a:solidFill>
              <a:prstDash val="solid"/>
              <a:round/>
              <a:headEnd type="none" w="med" len="med"/>
              <a:tailEnd type="none" w="med" len="med"/>
            </a:ln>
            <a:effectLst>
              <a:outerShdw dist="17961" dir="2700000" algn="ctr" rotWithShape="0">
                <a:schemeClr val="tx1"/>
              </a:outerShdw>
            </a:effectLst>
          </p:spPr>
          <p:txBody>
            <a:bodyPr/>
            <a:lstStyle/>
            <a:p>
              <a:pPr>
                <a:defRPr/>
              </a:pPr>
              <a:endParaRPr lang="en-US"/>
            </a:p>
          </p:txBody>
        </p:sp>
        <p:sp>
          <p:nvSpPr>
            <p:cNvPr id="528390" name="Line 6"/>
            <p:cNvSpPr>
              <a:spLocks noChangeShapeType="1"/>
            </p:cNvSpPr>
            <p:nvPr userDrawn="1"/>
          </p:nvSpPr>
          <p:spPr bwMode="auto">
            <a:xfrm>
              <a:off x="4361" y="4061"/>
              <a:ext cx="1399" cy="0"/>
            </a:xfrm>
            <a:prstGeom prst="line">
              <a:avLst/>
            </a:prstGeom>
            <a:noFill/>
            <a:ln w="25400">
              <a:solidFill>
                <a:schemeClr val="folHlink"/>
              </a:solidFill>
              <a:round/>
              <a:headEnd/>
              <a:tailEnd/>
            </a:ln>
            <a:effectLst>
              <a:outerShdw dist="17961" dir="2700000" algn="ctr" rotWithShape="0">
                <a:schemeClr val="tx1"/>
              </a:outerShdw>
            </a:effectLst>
          </p:spPr>
          <p:txBody>
            <a:bodyPr wrap="none" anchor="ctr"/>
            <a:lstStyle/>
            <a:p>
              <a:pPr>
                <a:defRPr/>
              </a:pPr>
              <a:endParaRPr lang="en-US"/>
            </a:p>
          </p:txBody>
        </p:sp>
        <p:sp>
          <p:nvSpPr>
            <p:cNvPr id="528391" name="Line 7"/>
            <p:cNvSpPr>
              <a:spLocks noChangeShapeType="1"/>
            </p:cNvSpPr>
            <p:nvPr userDrawn="1"/>
          </p:nvSpPr>
          <p:spPr bwMode="auto">
            <a:xfrm flipH="1">
              <a:off x="0" y="4176"/>
              <a:ext cx="4194" cy="0"/>
            </a:xfrm>
            <a:prstGeom prst="line">
              <a:avLst/>
            </a:prstGeom>
            <a:noFill/>
            <a:ln w="25400">
              <a:solidFill>
                <a:schemeClr val="folHlink"/>
              </a:solidFill>
              <a:round/>
              <a:headEnd/>
              <a:tailEnd/>
            </a:ln>
            <a:effectLst>
              <a:outerShdw dist="17961" dir="2700000" algn="ctr" rotWithShape="0">
                <a:schemeClr val="tx1"/>
              </a:outerShdw>
            </a:effectLst>
          </p:spPr>
          <p:txBody>
            <a:bodyPr wrap="none" anchor="ctr"/>
            <a:lstStyle/>
            <a:p>
              <a:pPr>
                <a:defRPr/>
              </a:pPr>
              <a:endParaRPr lang="en-US"/>
            </a:p>
          </p:txBody>
        </p:sp>
      </p:grpSp>
      <p:sp>
        <p:nvSpPr>
          <p:cNvPr id="528392" name="Line 8"/>
          <p:cNvSpPr>
            <a:spLocks noChangeShapeType="1"/>
          </p:cNvSpPr>
          <p:nvPr userDrawn="1"/>
        </p:nvSpPr>
        <p:spPr bwMode="auto">
          <a:xfrm flipV="1">
            <a:off x="6751638" y="6470650"/>
            <a:ext cx="9525" cy="130175"/>
          </a:xfrm>
          <a:prstGeom prst="line">
            <a:avLst/>
          </a:prstGeom>
          <a:noFill/>
          <a:ln w="12700">
            <a:solidFill>
              <a:schemeClr val="folHlink"/>
            </a:solidFill>
            <a:round/>
            <a:headEnd/>
            <a:tailEnd/>
          </a:ln>
          <a:effectLst/>
        </p:spPr>
        <p:txBody>
          <a:bodyPr wrap="none" anchor="ctr"/>
          <a:lstStyle/>
          <a:p>
            <a:pPr>
              <a:defRPr/>
            </a:pPr>
            <a:endParaRPr lang="en-US"/>
          </a:p>
        </p:txBody>
      </p:sp>
      <p:pic>
        <p:nvPicPr>
          <p:cNvPr id="1033" name="Picture 12"/>
          <p:cNvPicPr>
            <a:picLocks noChangeAspect="1" noChangeArrowheads="1"/>
          </p:cNvPicPr>
          <p:nvPr userDrawn="1"/>
        </p:nvPicPr>
        <p:blipFill>
          <a:blip r:embed="rId14" cstate="print"/>
          <a:srcRect/>
          <a:stretch>
            <a:fillRect/>
          </a:stretch>
        </p:blipFill>
        <p:spPr bwMode="auto">
          <a:xfrm>
            <a:off x="381000" y="687388"/>
            <a:ext cx="8382000" cy="74612"/>
          </a:xfrm>
          <a:prstGeom prst="rect">
            <a:avLst/>
          </a:prstGeom>
          <a:noFill/>
          <a:ln w="9525">
            <a:noFill/>
            <a:miter lim="800000"/>
            <a:headEnd/>
            <a:tailEnd/>
          </a:ln>
        </p:spPr>
      </p:pic>
      <p:graphicFrame>
        <p:nvGraphicFramePr>
          <p:cNvPr id="1026" name="Object 13"/>
          <p:cNvGraphicFramePr>
            <a:graphicFrameLocks noChangeAspect="1"/>
          </p:cNvGraphicFramePr>
          <p:nvPr/>
        </p:nvGraphicFramePr>
        <p:xfrm>
          <a:off x="1524000" y="1395413"/>
          <a:ext cx="6096000" cy="4067175"/>
        </p:xfrm>
        <a:graphic>
          <a:graphicData uri="http://schemas.openxmlformats.org/presentationml/2006/ole">
            <mc:AlternateContent xmlns:mc="http://schemas.openxmlformats.org/markup-compatibility/2006">
              <mc:Choice xmlns:v="urn:schemas-microsoft-com:vml" Requires="v">
                <p:oleObj spid="_x0000_s1102" name="Chart" r:id="rId15" imgW="6096000" imgH="4067251" progId="MSGraph.Chart.8">
                  <p:embed followColorScheme="full"/>
                </p:oleObj>
              </mc:Choice>
              <mc:Fallback>
                <p:oleObj name="Chart" r:id="rId15" imgW="6096000" imgH="4067251" progId="MSGraph.Chart.8">
                  <p:embed followColorScheme="full"/>
                  <p:pic>
                    <p:nvPicPr>
                      <p:cNvPr id="0" name="Object 1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524000" y="1395413"/>
                        <a:ext cx="6096000" cy="4067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14"/>
          <p:cNvGraphicFramePr>
            <a:graphicFrameLocks noChangeAspect="1"/>
          </p:cNvGraphicFramePr>
          <p:nvPr/>
        </p:nvGraphicFramePr>
        <p:xfrm>
          <a:off x="1536700" y="1392238"/>
          <a:ext cx="6096000" cy="4067175"/>
        </p:xfrm>
        <a:graphic>
          <a:graphicData uri="http://schemas.openxmlformats.org/presentationml/2006/ole">
            <mc:AlternateContent xmlns:mc="http://schemas.openxmlformats.org/markup-compatibility/2006">
              <mc:Choice xmlns:v="urn:schemas-microsoft-com:vml" Requires="v">
                <p:oleObj spid="_x0000_s1103" name="Chart" r:id="rId17" imgW="6096000" imgH="4067251" progId="MSGraph.Chart.8">
                  <p:embed followColorScheme="full"/>
                </p:oleObj>
              </mc:Choice>
              <mc:Fallback>
                <p:oleObj name="Chart" r:id="rId17" imgW="6096000" imgH="4067251" progId="MSGraph.Chart.8">
                  <p:embed followColorScheme="full"/>
                  <p:pic>
                    <p:nvPicPr>
                      <p:cNvPr id="0" name="Object 1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536700" y="1392238"/>
                        <a:ext cx="6096000" cy="4067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28402" name="Rectangle 18"/>
          <p:cNvSpPr>
            <a:spLocks noChangeArrowheads="1"/>
          </p:cNvSpPr>
          <p:nvPr userDrawn="1"/>
        </p:nvSpPr>
        <p:spPr bwMode="auto">
          <a:xfrm>
            <a:off x="0" y="638175"/>
            <a:ext cx="4273550" cy="6350"/>
          </a:xfrm>
          <a:prstGeom prst="rect">
            <a:avLst/>
          </a:prstGeom>
          <a:solidFill>
            <a:schemeClr val="bg1"/>
          </a:solidFill>
          <a:ln w="9525">
            <a:noFill/>
            <a:miter lim="800000"/>
            <a:headEnd/>
            <a:tailEnd/>
          </a:ln>
        </p:spPr>
        <p:txBody>
          <a:bodyPr/>
          <a:lstStyle/>
          <a:p>
            <a:pPr>
              <a:defRPr/>
            </a:pPr>
            <a:endParaRPr lang="en-US"/>
          </a:p>
        </p:txBody>
      </p:sp>
      <p:sp>
        <p:nvSpPr>
          <p:cNvPr id="528403" name="Text Box 19"/>
          <p:cNvSpPr txBox="1">
            <a:spLocks noChangeArrowheads="1"/>
          </p:cNvSpPr>
          <p:nvPr userDrawn="1"/>
        </p:nvSpPr>
        <p:spPr bwMode="auto">
          <a:xfrm>
            <a:off x="6858000" y="6416675"/>
            <a:ext cx="2286000" cy="517525"/>
          </a:xfrm>
          <a:prstGeom prst="rect">
            <a:avLst/>
          </a:prstGeom>
          <a:noFill/>
          <a:ln w="12700">
            <a:noFill/>
            <a:miter lim="800000"/>
            <a:headEnd/>
            <a:tailEnd/>
          </a:ln>
          <a:effectLst/>
        </p:spPr>
        <p:txBody>
          <a:bodyPr>
            <a:spAutoFit/>
          </a:bodyPr>
          <a:lstStyle/>
          <a:p>
            <a:pPr>
              <a:buFontTx/>
              <a:buNone/>
              <a:tabLst>
                <a:tab pos="174625" algn="l"/>
              </a:tabLst>
              <a:defRPr/>
            </a:pPr>
            <a:r>
              <a:rPr lang="en-US" sz="1400" i="1">
                <a:latin typeface="Arial" charset="0"/>
              </a:rPr>
              <a:t>Research Administration </a:t>
            </a:r>
          </a:p>
          <a:p>
            <a:pPr>
              <a:buFontTx/>
              <a:buNone/>
              <a:tabLst>
                <a:tab pos="174625" algn="l"/>
              </a:tabLst>
              <a:defRPr/>
            </a:pPr>
            <a:r>
              <a:rPr lang="en-US" sz="1400" i="1">
                <a:latin typeface="Arial" charset="0"/>
              </a:rPr>
              <a:t>for Scientists</a:t>
            </a:r>
            <a:endParaRPr lang="en-US" sz="140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eaLnBrk="0" fontAlgn="base" hangingPunct="0">
        <a:spcBef>
          <a:spcPct val="0"/>
        </a:spcBef>
        <a:spcAft>
          <a:spcPct val="0"/>
        </a:spcAft>
        <a:defRPr sz="4400">
          <a:solidFill>
            <a:schemeClr val="tx2"/>
          </a:solidFill>
          <a:latin typeface="Arial" charset="0"/>
        </a:defRPr>
      </a:lvl6pPr>
      <a:lvl7pPr marL="914400" algn="l" rtl="0" eaLnBrk="0" fontAlgn="base" hangingPunct="0">
        <a:spcBef>
          <a:spcPct val="0"/>
        </a:spcBef>
        <a:spcAft>
          <a:spcPct val="0"/>
        </a:spcAft>
        <a:defRPr sz="4400">
          <a:solidFill>
            <a:schemeClr val="tx2"/>
          </a:solidFill>
          <a:latin typeface="Arial" charset="0"/>
        </a:defRPr>
      </a:lvl7pPr>
      <a:lvl8pPr marL="1371600" algn="l" rtl="0" eaLnBrk="0" fontAlgn="base" hangingPunct="0">
        <a:spcBef>
          <a:spcPct val="0"/>
        </a:spcBef>
        <a:spcAft>
          <a:spcPct val="0"/>
        </a:spcAft>
        <a:defRPr sz="4400">
          <a:solidFill>
            <a:schemeClr val="tx2"/>
          </a:solidFill>
          <a:latin typeface="Arial" charset="0"/>
        </a:defRPr>
      </a:lvl8pPr>
      <a:lvl9pPr marL="1828800" algn="l"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lr>
          <a:srgbClr val="FF3300"/>
        </a:buClr>
        <a:buSzPct val="75000"/>
        <a:buFont typeface="Wingdings" pitchFamily="2" charset="2"/>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SzPct val="100000"/>
        <a:buChar char="–"/>
        <a:defRPr sz="2400">
          <a:solidFill>
            <a:schemeClr val="tx1"/>
          </a:solidFill>
          <a:latin typeface="+mn-lt"/>
        </a:defRPr>
      </a:lvl3pPr>
      <a:lvl4pPr marL="1600200" indent="-228600" algn="l" rtl="0" eaLnBrk="0" fontAlgn="base" hangingPunct="0">
        <a:spcBef>
          <a:spcPct val="20000"/>
        </a:spcBef>
        <a:spcAft>
          <a:spcPct val="0"/>
        </a:spcAft>
        <a:buClr>
          <a:schemeClr val="accent1"/>
        </a:buClr>
        <a:buSzPct val="65000"/>
        <a:buFont typeface="ZapfDingbats" pitchFamily="8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tx2"/>
        </a:buClr>
        <a:buSzPct val="65000"/>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SzPct val="65000"/>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SzPct val="65000"/>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SzPct val="65000"/>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SzPct val="65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4.png"/><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65.xml"/><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hyperlink" Target="http://www.nsf.gov/oig" TargetMode="External"/><Relationship Id="rId4" Type="http://schemas.openxmlformats.org/officeDocument/2006/relationships/hyperlink" Target="http://www.ori.hhs.gov/" TargetMode="External"/><Relationship Id="rId9"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1"/>
          </p:nvPr>
        </p:nvSpPr>
        <p:spPr>
          <a:xfrm>
            <a:off x="-152400" y="5257800"/>
            <a:ext cx="9144000" cy="914400"/>
          </a:xfrm>
        </p:spPr>
        <p:txBody>
          <a:bodyPr/>
          <a:lstStyle/>
          <a:p>
            <a:pPr lvl="1" algn="ctr">
              <a:lnSpc>
                <a:spcPct val="75000"/>
              </a:lnSpc>
              <a:buFontTx/>
              <a:buNone/>
            </a:pPr>
            <a:r>
              <a:rPr lang="en-US" sz="2700" dirty="0" smtClean="0">
                <a:latin typeface="Comic Sans MS" pitchFamily="66" charset="0"/>
              </a:rPr>
              <a:t>Tim </a:t>
            </a:r>
            <a:r>
              <a:rPr lang="en-US" sz="2700" dirty="0" err="1" smtClean="0">
                <a:latin typeface="Comic Sans MS" pitchFamily="66" charset="0"/>
              </a:rPr>
              <a:t>Quigg</a:t>
            </a:r>
            <a:r>
              <a:rPr lang="en-US" sz="2700" dirty="0" smtClean="0">
                <a:latin typeface="Comic Sans MS" pitchFamily="66" charset="0"/>
              </a:rPr>
              <a:t>, Lecturer and Associate Chair for Administration, Finance and Entrepreneurship Computer Science Department, UNC-Chapel Hill</a:t>
            </a:r>
          </a:p>
        </p:txBody>
      </p:sp>
      <p:sp>
        <p:nvSpPr>
          <p:cNvPr id="2051" name="Text Box 3"/>
          <p:cNvSpPr txBox="1">
            <a:spLocks noChangeArrowheads="1"/>
          </p:cNvSpPr>
          <p:nvPr/>
        </p:nvSpPr>
        <p:spPr bwMode="auto">
          <a:xfrm>
            <a:off x="457200" y="2556808"/>
            <a:ext cx="8229600" cy="1938992"/>
          </a:xfrm>
          <a:prstGeom prst="rect">
            <a:avLst/>
          </a:prstGeom>
          <a:solidFill>
            <a:srgbClr val="C00000"/>
          </a:solidFill>
          <a:ln>
            <a:headEnd/>
            <a:tailEnd/>
          </a:ln>
          <a:effectLst>
            <a:glow rad="228600">
              <a:schemeClr val="accent4">
                <a:satMod val="175000"/>
                <a:alpha val="40000"/>
              </a:schemeClr>
            </a:glow>
          </a:effectLst>
        </p:spPr>
        <p:style>
          <a:lnRef idx="2">
            <a:schemeClr val="dk1"/>
          </a:lnRef>
          <a:fillRef idx="1">
            <a:schemeClr val="lt1"/>
          </a:fillRef>
          <a:effectRef idx="0">
            <a:schemeClr val="dk1"/>
          </a:effectRef>
          <a:fontRef idx="minor">
            <a:schemeClr val="dk1"/>
          </a:fontRef>
        </p:style>
        <p:txBody>
          <a:bodyPr>
            <a:spAutoFit/>
          </a:bodyPr>
          <a:lstStyle/>
          <a:p>
            <a:pPr>
              <a:buNone/>
              <a:defRPr/>
            </a:pPr>
            <a:r>
              <a:rPr lang="en-US" sz="4000" b="0" dirty="0">
                <a:solidFill>
                  <a:srgbClr val="FFFFFF"/>
                </a:solidFill>
                <a:latin typeface="Comic Sans MS" pitchFamily="66" charset="0"/>
              </a:rPr>
              <a:t>Research Ethics: Misconduct in Science, Authorship, </a:t>
            </a:r>
            <a:r>
              <a:rPr lang="en-US" sz="4000" b="0" dirty="0" smtClean="0">
                <a:solidFill>
                  <a:srgbClr val="FFFFFF"/>
                </a:solidFill>
                <a:latin typeface="Comic Sans MS" pitchFamily="66" charset="0"/>
              </a:rPr>
              <a:t>Peer </a:t>
            </a:r>
            <a:r>
              <a:rPr lang="en-US" sz="4000" b="0" smtClean="0">
                <a:solidFill>
                  <a:srgbClr val="FFFFFF"/>
                </a:solidFill>
                <a:latin typeface="Comic Sans MS" pitchFamily="66" charset="0"/>
              </a:rPr>
              <a:t>Review and Data </a:t>
            </a:r>
            <a:r>
              <a:rPr lang="en-US" sz="4000" b="0" dirty="0" smtClean="0">
                <a:solidFill>
                  <a:srgbClr val="FFFFFF"/>
                </a:solidFill>
                <a:latin typeface="Comic Sans MS" pitchFamily="66" charset="0"/>
              </a:rPr>
              <a:t>Rights/Ownership</a:t>
            </a:r>
            <a:endParaRPr lang="en-US" sz="4000" b="0" dirty="0">
              <a:solidFill>
                <a:srgbClr val="FFFFFF"/>
              </a:solidFill>
              <a:latin typeface="Comic Sans MS" pitchFamily="66" charset="0"/>
            </a:endParaRPr>
          </a:p>
        </p:txBody>
      </p:sp>
      <p:sp>
        <p:nvSpPr>
          <p:cNvPr id="5126" name="Rectangle 4"/>
          <p:cNvSpPr>
            <a:spLocks noGrp="1" noChangeArrowheads="1"/>
          </p:cNvSpPr>
          <p:nvPr>
            <p:ph type="title"/>
          </p:nvPr>
        </p:nvSpPr>
        <p:spPr>
          <a:xfrm>
            <a:off x="0" y="241300"/>
            <a:ext cx="8991600" cy="1905000"/>
          </a:xfrm>
        </p:spPr>
        <p:txBody>
          <a:bodyPr/>
          <a:lstStyle/>
          <a:p>
            <a:pPr algn="ctr">
              <a:lnSpc>
                <a:spcPct val="120000"/>
              </a:lnSpc>
              <a:spcBef>
                <a:spcPct val="35000"/>
              </a:spcBef>
              <a:spcAft>
                <a:spcPct val="40000"/>
              </a:spcAft>
            </a:pPr>
            <a:r>
              <a:rPr lang="en-US" sz="3800" b="1" dirty="0" smtClean="0">
                <a:solidFill>
                  <a:schemeClr val="tx1"/>
                </a:solidFill>
                <a:latin typeface="Comic Sans MS" pitchFamily="66" charset="0"/>
              </a:rPr>
              <a:t>COMP 918: Research Administration for Scientists</a:t>
            </a:r>
            <a:endParaRPr lang="en-US" sz="3800" b="1" i="1" dirty="0" smtClean="0">
              <a:solidFill>
                <a:schemeClr val="tx1"/>
              </a:solidFill>
              <a:latin typeface="Comic Sans MS" pitchFamily="66" charset="0"/>
            </a:endParaRPr>
          </a:p>
        </p:txBody>
      </p:sp>
      <p:sp>
        <p:nvSpPr>
          <p:cNvPr id="5128" name="Text Box 7"/>
          <p:cNvSpPr txBox="1">
            <a:spLocks noChangeArrowheads="1"/>
          </p:cNvSpPr>
          <p:nvPr/>
        </p:nvSpPr>
        <p:spPr bwMode="auto">
          <a:xfrm>
            <a:off x="0" y="6626225"/>
            <a:ext cx="6019800" cy="307975"/>
          </a:xfrm>
          <a:prstGeom prst="rect">
            <a:avLst/>
          </a:prstGeom>
          <a:noFill/>
          <a:ln w="12700">
            <a:noFill/>
            <a:miter lim="800000"/>
            <a:headEnd/>
            <a:tailEnd/>
          </a:ln>
        </p:spPr>
        <p:txBody>
          <a:bodyPr>
            <a:spAutoFit/>
          </a:bodyPr>
          <a:lstStyle/>
          <a:p>
            <a:pPr>
              <a:spcBef>
                <a:spcPct val="50000"/>
              </a:spcBef>
            </a:pPr>
            <a:r>
              <a:rPr lang="en-US" sz="1400" b="1" dirty="0">
                <a:latin typeface="Comic Sans MS" pitchFamily="66" charset="0"/>
              </a:rPr>
              <a:t>© Copyright </a:t>
            </a:r>
            <a:r>
              <a:rPr lang="en-US" sz="1400" b="1" dirty="0" smtClean="0">
                <a:latin typeface="Comic Sans MS" pitchFamily="66" charset="0"/>
              </a:rPr>
              <a:t>2013  </a:t>
            </a:r>
            <a:r>
              <a:rPr lang="en-US" sz="1400" b="1" dirty="0">
                <a:latin typeface="Comic Sans MS" pitchFamily="66" charset="0"/>
              </a:rPr>
              <a:t>Timothy L. </a:t>
            </a:r>
            <a:r>
              <a:rPr lang="en-US" sz="1400" b="1" dirty="0" err="1">
                <a:latin typeface="Comic Sans MS" pitchFamily="66" charset="0"/>
              </a:rPr>
              <a:t>Quigg</a:t>
            </a:r>
            <a:r>
              <a:rPr lang="en-US" sz="1400" b="1" dirty="0">
                <a:latin typeface="Comic Sans MS" pitchFamily="66" charset="0"/>
              </a:rPr>
              <a:t>        All Rights Reserved</a:t>
            </a:r>
          </a:p>
        </p:txBody>
      </p:sp>
    </p:spTree>
    <p:extLst>
      <p:ext uri="{BB962C8B-B14F-4D97-AF65-F5344CB8AC3E}">
        <p14:creationId xmlns:p14="http://schemas.microsoft.com/office/powerpoint/2010/main" val="16026144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2" name="Group 6"/>
          <p:cNvGrpSpPr>
            <a:grpSpLocks/>
          </p:cNvGrpSpPr>
          <p:nvPr/>
        </p:nvGrpSpPr>
        <p:grpSpPr bwMode="auto">
          <a:xfrm>
            <a:off x="381000" y="304800"/>
            <a:ext cx="8458200" cy="6096000"/>
            <a:chOff x="288" y="1296"/>
            <a:chExt cx="4674" cy="2688"/>
          </a:xfrm>
        </p:grpSpPr>
        <p:graphicFrame>
          <p:nvGraphicFramePr>
            <p:cNvPr id="2050" name="Object 4"/>
            <p:cNvGraphicFramePr>
              <a:graphicFrameLocks noChangeAspect="1"/>
            </p:cNvGraphicFramePr>
            <p:nvPr/>
          </p:nvGraphicFramePr>
          <p:xfrm>
            <a:off x="288" y="1296"/>
            <a:ext cx="4674" cy="2688"/>
          </p:xfrm>
          <a:graphic>
            <a:graphicData uri="http://schemas.openxmlformats.org/presentationml/2006/ole">
              <mc:AlternateContent xmlns:mc="http://schemas.openxmlformats.org/markup-compatibility/2006">
                <mc:Choice xmlns:v="urn:schemas-microsoft-com:vml" Requires="v">
                  <p:oleObj spid="_x0000_s2089" name="Image" r:id="rId4" imgW="5961900" imgH="3579883" progId="Photoshop.Image.6">
                    <p:embed/>
                  </p:oleObj>
                </mc:Choice>
                <mc:Fallback>
                  <p:oleObj name="Image" r:id="rId4" imgW="5961900" imgH="3579883" progId="Photoshop.Image.6">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8" y="1296"/>
                          <a:ext cx="4674" cy="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53" name="Rectangle 5"/>
            <p:cNvSpPr>
              <a:spLocks noChangeArrowheads="1"/>
            </p:cNvSpPr>
            <p:nvPr/>
          </p:nvSpPr>
          <p:spPr bwMode="auto">
            <a:xfrm>
              <a:off x="528" y="3168"/>
              <a:ext cx="4176" cy="480"/>
            </a:xfrm>
            <a:prstGeom prst="rect">
              <a:avLst/>
            </a:prstGeom>
            <a:solidFill>
              <a:srgbClr val="FFFFFF"/>
            </a:solidFill>
            <a:ln w="57150">
              <a:solidFill>
                <a:schemeClr val="bg1">
                  <a:lumMod val="25000"/>
                </a:schemeClr>
              </a:solidFill>
              <a:miter lim="800000"/>
              <a:headEnd/>
              <a:tailEnd/>
            </a:ln>
          </p:spPr>
          <p:txBody>
            <a:bodyPr wrap="none" anchor="ctr"/>
            <a:lstStyle/>
            <a:p>
              <a:endParaRPr lang="en-US"/>
            </a:p>
          </p:txBody>
        </p:sp>
      </p:grpSp>
      <p:sp>
        <p:nvSpPr>
          <p:cNvPr id="2" name="Rectangle 1"/>
          <p:cNvSpPr/>
          <p:nvPr/>
        </p:nvSpPr>
        <p:spPr>
          <a:xfrm>
            <a:off x="914400" y="4608493"/>
            <a:ext cx="7315200" cy="954107"/>
          </a:xfrm>
          <a:prstGeom prst="rect">
            <a:avLst/>
          </a:prstGeom>
        </p:spPr>
        <p:txBody>
          <a:bodyPr wrap="square">
            <a:spAutoFit/>
          </a:bodyPr>
          <a:lstStyle/>
          <a:p>
            <a:pPr>
              <a:buNone/>
            </a:pPr>
            <a:r>
              <a:rPr lang="en-US" sz="2800" dirty="0">
                <a:solidFill>
                  <a:schemeClr val="bg1">
                    <a:lumMod val="25000"/>
                  </a:schemeClr>
                </a:solidFill>
                <a:latin typeface="Comic Sans MS" pitchFamily="66" charset="0"/>
              </a:rPr>
              <a:t>Scientific Fraud and Misconduct Frequency Over the Past 10 Years</a:t>
            </a:r>
            <a:endParaRPr 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a:xfrm>
            <a:off x="533400" y="1828800"/>
            <a:ext cx="8458200" cy="3657600"/>
          </a:xfrm>
        </p:spPr>
        <p:txBody>
          <a:bodyPr/>
          <a:lstStyle/>
          <a:p>
            <a:pPr>
              <a:buFont typeface="Wingdings" pitchFamily="2" charset="2"/>
              <a:buNone/>
              <a:defRPr/>
            </a:pPr>
            <a:r>
              <a:rPr lang="en-US" dirty="0">
                <a:latin typeface="Comic Sans MS" pitchFamily="66" charset="0"/>
              </a:rPr>
              <a:t> </a:t>
            </a:r>
            <a:r>
              <a:rPr lang="en-US" dirty="0" smtClean="0">
                <a:latin typeface="Comic Sans MS" pitchFamily="66" charset="0"/>
              </a:rPr>
              <a:t> This concern for fraud along with the conflicts of interest posed by the commercial opportunities for patenting and licensing university inventions have made it necessary for universities to develop comprehensive systems to </a:t>
            </a:r>
            <a:r>
              <a:rPr lang="en-US" u="sng" dirty="0" smtClean="0">
                <a:solidFill>
                  <a:schemeClr val="bg1">
                    <a:lumMod val="25000"/>
                  </a:schemeClr>
                </a:solidFill>
                <a:latin typeface="Comic Sans MS" pitchFamily="66" charset="0"/>
              </a:rPr>
              <a:t>monitor and manage ethics</a:t>
            </a:r>
            <a:r>
              <a:rPr lang="en-US" dirty="0" smtClean="0">
                <a:solidFill>
                  <a:schemeClr val="bg1">
                    <a:lumMod val="25000"/>
                  </a:schemeClr>
                </a:solidFill>
                <a:latin typeface="Comic Sans MS" pitchFamily="66" charset="0"/>
              </a:rPr>
              <a:t> </a:t>
            </a:r>
            <a:r>
              <a:rPr lang="en-US" dirty="0" smtClean="0">
                <a:latin typeface="Comic Sans MS" pitchFamily="66" charset="0"/>
              </a:rPr>
              <a:t>at the individual and the institutional level!</a:t>
            </a:r>
          </a:p>
        </p:txBody>
      </p:sp>
      <p:sp>
        <p:nvSpPr>
          <p:cNvPr id="4" name="Oval 3"/>
          <p:cNvSpPr/>
          <p:nvPr/>
        </p:nvSpPr>
        <p:spPr bwMode="auto">
          <a:xfrm>
            <a:off x="228600" y="228600"/>
            <a:ext cx="8686800" cy="1219200"/>
          </a:xfrm>
          <a:prstGeom prst="ellipse">
            <a:avLst/>
          </a:prstGeom>
          <a:solidFill>
            <a:srgbClr val="C00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4000" b="0" dirty="0">
                <a:solidFill>
                  <a:srgbClr val="FFFFFF"/>
                </a:solidFill>
                <a:latin typeface="Comic Sans MS" pitchFamily="66" charset="0"/>
              </a:rPr>
              <a:t>Institutional Compliance</a:t>
            </a:r>
            <a:endParaRPr kumimoji="0" lang="en-US" sz="4000" b="0" i="0" u="none" strike="noStrike" cap="none" normalizeH="0" baseline="0" dirty="0" smtClean="0">
              <a:ln>
                <a:noFill/>
              </a:ln>
              <a:solidFill>
                <a:srgbClr val="FFFFFF"/>
              </a:solidFill>
              <a:latin typeface="Comic Sans MS" pitchFamily="66"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5" name="Rectangle 3"/>
          <p:cNvSpPr>
            <a:spLocks noGrp="1" noChangeArrowheads="1"/>
          </p:cNvSpPr>
          <p:nvPr>
            <p:ph type="body" idx="1"/>
          </p:nvPr>
        </p:nvSpPr>
        <p:spPr>
          <a:xfrm>
            <a:off x="-228600" y="1905000"/>
            <a:ext cx="9372600" cy="4953000"/>
          </a:xfrm>
        </p:spPr>
        <p:txBody>
          <a:bodyPr/>
          <a:lstStyle/>
          <a:p>
            <a:pPr lvl="1">
              <a:lnSpc>
                <a:spcPct val="90000"/>
              </a:lnSpc>
              <a:buClr>
                <a:srgbClr val="C00000"/>
              </a:buClr>
              <a:buSzTx/>
              <a:buFont typeface="Wingdings" pitchFamily="2" charset="2"/>
              <a:buChar char="ü"/>
              <a:defRPr/>
            </a:pPr>
            <a:r>
              <a:rPr lang="en-US" sz="3000" dirty="0" smtClean="0">
                <a:latin typeface="Comic Sans MS" pitchFamily="66" charset="0"/>
              </a:rPr>
              <a:t>  </a:t>
            </a:r>
            <a:r>
              <a:rPr lang="en-US" sz="3200" dirty="0" smtClean="0">
                <a:latin typeface="Comic Sans MS" pitchFamily="66" charset="0"/>
              </a:rPr>
              <a:t>Proper fiscal management of public funds.</a:t>
            </a:r>
          </a:p>
          <a:p>
            <a:pPr lvl="1">
              <a:lnSpc>
                <a:spcPct val="90000"/>
              </a:lnSpc>
              <a:buClr>
                <a:srgbClr val="C00000"/>
              </a:buClr>
              <a:buSzTx/>
              <a:buFont typeface="Wingdings" pitchFamily="2" charset="2"/>
              <a:buChar char="ü"/>
              <a:defRPr/>
            </a:pPr>
            <a:r>
              <a:rPr lang="en-US" sz="3200" dirty="0" smtClean="0">
                <a:latin typeface="Comic Sans MS" pitchFamily="66" charset="0"/>
              </a:rPr>
              <a:t>  Protection of human and animal research  	 	 subjects.</a:t>
            </a:r>
          </a:p>
          <a:p>
            <a:pPr lvl="1">
              <a:lnSpc>
                <a:spcPct val="90000"/>
              </a:lnSpc>
              <a:buClr>
                <a:srgbClr val="C00000"/>
              </a:buClr>
              <a:buSzTx/>
              <a:buFont typeface="Wingdings" pitchFamily="2" charset="2"/>
              <a:buChar char="ü"/>
              <a:defRPr/>
            </a:pPr>
            <a:r>
              <a:rPr lang="en-US" sz="3200" dirty="0" smtClean="0">
                <a:latin typeface="Comic Sans MS" pitchFamily="66" charset="0"/>
              </a:rPr>
              <a:t>  Proper use and disposal of hazardous 	 	 	 materials.</a:t>
            </a:r>
          </a:p>
          <a:p>
            <a:pPr lvl="1">
              <a:lnSpc>
                <a:spcPct val="90000"/>
              </a:lnSpc>
              <a:buClr>
                <a:srgbClr val="C00000"/>
              </a:buClr>
              <a:buSzTx/>
              <a:buFont typeface="Wingdings" pitchFamily="2" charset="2"/>
              <a:buChar char="ü"/>
              <a:defRPr/>
            </a:pPr>
            <a:r>
              <a:rPr lang="en-US" sz="3200" dirty="0" smtClean="0">
                <a:latin typeface="Comic Sans MS" pitchFamily="66" charset="0"/>
              </a:rPr>
              <a:t>  Preventing research misconduct through 	 	 strict adherence to the scientific method 	 	 and </a:t>
            </a:r>
            <a:r>
              <a:rPr lang="en-US" sz="3200" dirty="0">
                <a:latin typeface="Comic Sans MS" pitchFamily="66" charset="0"/>
              </a:rPr>
              <a:t>truth </a:t>
            </a:r>
            <a:r>
              <a:rPr lang="en-US" sz="3200" dirty="0" smtClean="0">
                <a:latin typeface="Comic Sans MS" pitchFamily="66" charset="0"/>
              </a:rPr>
              <a:t>telling.</a:t>
            </a:r>
          </a:p>
        </p:txBody>
      </p:sp>
      <p:sp>
        <p:nvSpPr>
          <p:cNvPr id="2" name="TextBox 1"/>
          <p:cNvSpPr txBox="1"/>
          <p:nvPr/>
        </p:nvSpPr>
        <p:spPr>
          <a:xfrm>
            <a:off x="152400" y="304801"/>
            <a:ext cx="8839200" cy="1200329"/>
          </a:xfrm>
          <a:prstGeom prst="rect">
            <a:avLst/>
          </a:prstGeom>
          <a:solidFill>
            <a:srgbClr val="C00000"/>
          </a:solidFill>
          <a:ln w="38100">
            <a:solidFill>
              <a:schemeClr val="tx1"/>
            </a:solidFill>
          </a:ln>
        </p:spPr>
        <p:txBody>
          <a:bodyPr wrap="square" rtlCol="0">
            <a:spAutoFit/>
          </a:bodyPr>
          <a:lstStyle/>
          <a:p>
            <a:pPr>
              <a:buNone/>
            </a:pPr>
            <a:r>
              <a:rPr lang="en-US" sz="3600" b="0" dirty="0" smtClean="0">
                <a:solidFill>
                  <a:srgbClr val="FFFFFF"/>
                </a:solidFill>
                <a:latin typeface="Comic Sans MS" pitchFamily="66" charset="0"/>
              </a:rPr>
              <a:t>Four Areas of Concentration for Institutional Compliance Systems</a:t>
            </a:r>
            <a:endParaRPr lang="en-US" sz="3600" b="0" dirty="0">
              <a:solidFill>
                <a:srgbClr val="FFFFFF"/>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225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225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225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225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Box 2052"/>
          <p:cNvSpPr txBox="1">
            <a:spLocks noChangeArrowheads="1"/>
          </p:cNvSpPr>
          <p:nvPr/>
        </p:nvSpPr>
        <p:spPr bwMode="auto">
          <a:xfrm>
            <a:off x="744538" y="1981200"/>
            <a:ext cx="7993062" cy="457200"/>
          </a:xfrm>
          <a:prstGeom prst="rect">
            <a:avLst/>
          </a:prstGeom>
          <a:noFill/>
          <a:ln w="9525">
            <a:noFill/>
            <a:miter lim="800000"/>
            <a:headEnd/>
            <a:tailEnd/>
          </a:ln>
        </p:spPr>
        <p:txBody>
          <a:bodyPr>
            <a:spAutoFit/>
          </a:bodyPr>
          <a:lstStyle/>
          <a:p>
            <a:pPr algn="l">
              <a:spcBef>
                <a:spcPct val="50000"/>
              </a:spcBef>
              <a:buFontTx/>
              <a:buNone/>
            </a:pPr>
            <a:endParaRPr lang="en-US" sz="2400" b="0"/>
          </a:p>
        </p:txBody>
      </p:sp>
      <p:sp>
        <p:nvSpPr>
          <p:cNvPr id="559109" name="Text Box 2053"/>
          <p:cNvSpPr txBox="1">
            <a:spLocks noChangeArrowheads="1"/>
          </p:cNvSpPr>
          <p:nvPr/>
        </p:nvSpPr>
        <p:spPr bwMode="auto">
          <a:xfrm>
            <a:off x="380999" y="2286000"/>
            <a:ext cx="8474869" cy="2923877"/>
          </a:xfrm>
          <a:prstGeom prst="rect">
            <a:avLst/>
          </a:prstGeom>
          <a:noFill/>
          <a:ln w="9525">
            <a:noFill/>
            <a:miter lim="800000"/>
            <a:headEnd/>
            <a:tailEnd/>
          </a:ln>
          <a:effectLst/>
        </p:spPr>
        <p:txBody>
          <a:bodyPr wrap="square">
            <a:spAutoFit/>
          </a:bodyPr>
          <a:lstStyle/>
          <a:p>
            <a:pPr algn="l">
              <a:spcBef>
                <a:spcPct val="50000"/>
              </a:spcBef>
              <a:buFontTx/>
              <a:buNone/>
              <a:defRPr/>
            </a:pPr>
            <a:r>
              <a:rPr lang="en-US" sz="3200" b="0" dirty="0">
                <a:latin typeface="Comic Sans MS" pitchFamily="66" charset="0"/>
              </a:rPr>
              <a:t>Fabrication, falsification, or plagiarism </a:t>
            </a:r>
            <a:r>
              <a:rPr lang="en-US" sz="3200" b="0" dirty="0">
                <a:solidFill>
                  <a:srgbClr val="2D2D2D"/>
                </a:solidFill>
                <a:latin typeface="Comic Sans MS" pitchFamily="66" charset="0"/>
              </a:rPr>
              <a:t>in proposing, performing, or reviewing research or in reporting research results is </a:t>
            </a:r>
            <a:r>
              <a:rPr lang="en-US" sz="3200" b="0" dirty="0">
                <a:latin typeface="Comic Sans MS" pitchFamily="66" charset="0"/>
              </a:rPr>
              <a:t>research misconduct</a:t>
            </a:r>
            <a:r>
              <a:rPr lang="en-US" sz="3200" b="0" dirty="0">
                <a:solidFill>
                  <a:srgbClr val="2D2D2D"/>
                </a:solidFill>
                <a:latin typeface="Comic Sans MS" pitchFamily="66" charset="0"/>
              </a:rPr>
              <a:t>.  It does not include honest error or differences of opinion.</a:t>
            </a:r>
            <a:r>
              <a:rPr lang="en-US" sz="3200" dirty="0">
                <a:solidFill>
                  <a:srgbClr val="2D2D2D"/>
                </a:solidFill>
                <a:latin typeface="Comic Sans MS" pitchFamily="66" charset="0"/>
              </a:rPr>
              <a:t> </a:t>
            </a:r>
          </a:p>
          <a:p>
            <a:pPr algn="l">
              <a:spcBef>
                <a:spcPct val="50000"/>
              </a:spcBef>
              <a:buFontTx/>
              <a:buNone/>
              <a:defRPr/>
            </a:pPr>
            <a:endParaRPr lang="en-US" sz="1600" dirty="0"/>
          </a:p>
        </p:txBody>
      </p:sp>
      <p:sp>
        <p:nvSpPr>
          <p:cNvPr id="5" name="Oval 4"/>
          <p:cNvSpPr/>
          <p:nvPr/>
        </p:nvSpPr>
        <p:spPr bwMode="auto">
          <a:xfrm>
            <a:off x="228600" y="152400"/>
            <a:ext cx="8763000" cy="1447800"/>
          </a:xfrm>
          <a:prstGeom prst="ellipse">
            <a:avLst/>
          </a:prstGeom>
          <a:solidFill>
            <a:srgbClr val="C00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Federal Definition </a:t>
            </a:r>
            <a:br>
              <a:rPr lang="en-US" sz="3600" b="0" dirty="0">
                <a:solidFill>
                  <a:srgbClr val="FFFFFF"/>
                </a:solidFill>
                <a:latin typeface="Comic Sans MS" pitchFamily="66" charset="0"/>
              </a:rPr>
            </a:br>
            <a:r>
              <a:rPr lang="en-US" sz="3600" b="0" dirty="0">
                <a:solidFill>
                  <a:srgbClr val="FFFFFF"/>
                </a:solidFill>
                <a:latin typeface="Comic Sans MS" pitchFamily="66" charset="0"/>
              </a:rPr>
              <a:t>Research </a:t>
            </a:r>
            <a:r>
              <a:rPr lang="en-US" sz="3600" b="0" dirty="0" smtClean="0">
                <a:solidFill>
                  <a:srgbClr val="FFFFFF"/>
                </a:solidFill>
                <a:latin typeface="Comic Sans MS" pitchFamily="66" charset="0"/>
              </a:rPr>
              <a:t>Misconduct</a:t>
            </a:r>
            <a:endParaRPr kumimoji="0" lang="en-US" sz="3600" b="0" i="0" u="none" strike="noStrike" cap="none" normalizeH="0" baseline="0" dirty="0" smtClean="0">
              <a:ln>
                <a:noFill/>
              </a:ln>
              <a:solidFill>
                <a:srgbClr val="FFFFFF"/>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0" y="2133600"/>
            <a:ext cx="8703470" cy="1600200"/>
          </a:xfrm>
        </p:spPr>
        <p:txBody>
          <a:bodyPr/>
          <a:lstStyle/>
          <a:p>
            <a:pPr>
              <a:buClr>
                <a:schemeClr val="hlink"/>
              </a:buClr>
              <a:buSzTx/>
              <a:buFont typeface="Wingdings" pitchFamily="2" charset="2"/>
              <a:buNone/>
              <a:defRPr/>
            </a:pPr>
            <a:r>
              <a:rPr lang="en-US" sz="4400" dirty="0" smtClean="0">
                <a:solidFill>
                  <a:srgbClr val="00B050"/>
                </a:solidFill>
                <a:latin typeface="Verdana" pitchFamily="34" charset="0"/>
              </a:rPr>
              <a:t>	</a:t>
            </a:r>
            <a:r>
              <a:rPr lang="en-US" u="sng" dirty="0" smtClean="0">
                <a:solidFill>
                  <a:schemeClr val="bg1">
                    <a:lumMod val="25000"/>
                  </a:schemeClr>
                </a:solidFill>
                <a:latin typeface="Comic Sans MS" pitchFamily="66" charset="0"/>
              </a:rPr>
              <a:t>Fabrication</a:t>
            </a:r>
            <a:r>
              <a:rPr lang="en-US" dirty="0" smtClean="0">
                <a:solidFill>
                  <a:srgbClr val="2D2D2D"/>
                </a:solidFill>
                <a:effectLst>
                  <a:outerShdw blurRad="38100" dist="38100" dir="2700000" algn="tl">
                    <a:srgbClr val="000000">
                      <a:alpha val="43137"/>
                    </a:srgbClr>
                  </a:outerShdw>
                </a:effectLst>
                <a:latin typeface="Comic Sans MS" pitchFamily="66" charset="0"/>
              </a:rPr>
              <a:t>: </a:t>
            </a:r>
            <a:r>
              <a:rPr lang="en-US" dirty="0">
                <a:solidFill>
                  <a:srgbClr val="2D2D2D"/>
                </a:solidFill>
                <a:latin typeface="Comic Sans MS" pitchFamily="66" charset="0"/>
              </a:rPr>
              <a:t>M</a:t>
            </a:r>
            <a:r>
              <a:rPr lang="en-US" dirty="0" smtClean="0">
                <a:solidFill>
                  <a:srgbClr val="2D2D2D"/>
                </a:solidFill>
                <a:latin typeface="Comic Sans MS" pitchFamily="66" charset="0"/>
              </a:rPr>
              <a:t>aking up data or results and either recording or reporting them.</a:t>
            </a:r>
          </a:p>
        </p:txBody>
      </p:sp>
      <p:sp>
        <p:nvSpPr>
          <p:cNvPr id="4" name="Oval 3"/>
          <p:cNvSpPr/>
          <p:nvPr/>
        </p:nvSpPr>
        <p:spPr bwMode="auto">
          <a:xfrm>
            <a:off x="228600" y="152400"/>
            <a:ext cx="8763000" cy="1447800"/>
          </a:xfrm>
          <a:prstGeom prst="ellipse">
            <a:avLst/>
          </a:prstGeom>
          <a:solidFill>
            <a:srgbClr val="C00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Federal Definition </a:t>
            </a:r>
            <a:br>
              <a:rPr lang="en-US" sz="3600" b="0" dirty="0">
                <a:solidFill>
                  <a:srgbClr val="FFFFFF"/>
                </a:solidFill>
                <a:latin typeface="Comic Sans MS" pitchFamily="66" charset="0"/>
              </a:rPr>
            </a:br>
            <a:r>
              <a:rPr lang="en-US" sz="3600" b="0" dirty="0">
                <a:solidFill>
                  <a:srgbClr val="FFFFFF"/>
                </a:solidFill>
                <a:latin typeface="Comic Sans MS" pitchFamily="66" charset="0"/>
              </a:rPr>
              <a:t>Research </a:t>
            </a:r>
            <a:r>
              <a:rPr lang="en-US" sz="3600" b="0" dirty="0" smtClean="0">
                <a:solidFill>
                  <a:srgbClr val="FFFFFF"/>
                </a:solidFill>
                <a:latin typeface="Comic Sans MS" pitchFamily="66" charset="0"/>
              </a:rPr>
              <a:t>Misconduct</a:t>
            </a:r>
            <a:endParaRPr kumimoji="0" lang="en-US" sz="3600" b="0" i="0" u="none" strike="noStrike" cap="none" normalizeH="0" baseline="0" dirty="0" smtClean="0">
              <a:ln>
                <a:noFill/>
              </a:ln>
              <a:solidFill>
                <a:srgbClr val="FFFFFF"/>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34290" y="2286000"/>
            <a:ext cx="8821579" cy="2895600"/>
          </a:xfrm>
        </p:spPr>
        <p:txBody>
          <a:bodyPr/>
          <a:lstStyle/>
          <a:p>
            <a:pPr>
              <a:buClr>
                <a:schemeClr val="hlink"/>
              </a:buClr>
              <a:buSzTx/>
              <a:buFont typeface="Wingdings" pitchFamily="2" charset="2"/>
              <a:buNone/>
              <a:defRPr/>
            </a:pPr>
            <a:r>
              <a:rPr lang="en-US" b="1" dirty="0" smtClean="0">
                <a:solidFill>
                  <a:schemeClr val="bg1">
                    <a:lumMod val="25000"/>
                  </a:schemeClr>
                </a:solidFill>
                <a:latin typeface="Verdana" pitchFamily="34" charset="0"/>
              </a:rPr>
              <a:t>	</a:t>
            </a:r>
            <a:r>
              <a:rPr lang="en-US" u="sng" dirty="0" smtClean="0">
                <a:solidFill>
                  <a:schemeClr val="bg1">
                    <a:lumMod val="25000"/>
                  </a:schemeClr>
                </a:solidFill>
                <a:latin typeface="Comic Sans MS" pitchFamily="66" charset="0"/>
              </a:rPr>
              <a:t>Falsification</a:t>
            </a:r>
            <a:r>
              <a:rPr lang="en-US" dirty="0" smtClean="0">
                <a:solidFill>
                  <a:srgbClr val="2D2D2D"/>
                </a:solidFill>
                <a:effectLst>
                  <a:outerShdw blurRad="38100" dist="38100" dir="2700000" algn="tl">
                    <a:srgbClr val="000000">
                      <a:alpha val="43137"/>
                    </a:srgbClr>
                  </a:outerShdw>
                </a:effectLst>
                <a:latin typeface="Comic Sans MS" pitchFamily="66" charset="0"/>
              </a:rPr>
              <a:t>: </a:t>
            </a:r>
            <a:r>
              <a:rPr lang="en-US" dirty="0">
                <a:solidFill>
                  <a:srgbClr val="2D2D2D"/>
                </a:solidFill>
                <a:latin typeface="Comic Sans MS" pitchFamily="66" charset="0"/>
              </a:rPr>
              <a:t>M</a:t>
            </a:r>
            <a:r>
              <a:rPr lang="en-US" dirty="0" smtClean="0">
                <a:solidFill>
                  <a:srgbClr val="2D2D2D"/>
                </a:solidFill>
                <a:latin typeface="Comic Sans MS" pitchFamily="66" charset="0"/>
              </a:rPr>
              <a:t>anipulating research materials, equipment, or processes, or changing or omitting data or results such that the research is not accurately represented in the research record.</a:t>
            </a:r>
          </a:p>
        </p:txBody>
      </p:sp>
      <p:sp>
        <p:nvSpPr>
          <p:cNvPr id="4" name="Oval 3"/>
          <p:cNvSpPr/>
          <p:nvPr/>
        </p:nvSpPr>
        <p:spPr bwMode="auto">
          <a:xfrm>
            <a:off x="228600" y="152400"/>
            <a:ext cx="8763000" cy="1447800"/>
          </a:xfrm>
          <a:prstGeom prst="ellipse">
            <a:avLst/>
          </a:prstGeom>
          <a:solidFill>
            <a:srgbClr val="C00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Federal Definition </a:t>
            </a:r>
            <a:br>
              <a:rPr lang="en-US" sz="3600" b="0" dirty="0">
                <a:solidFill>
                  <a:srgbClr val="FFFFFF"/>
                </a:solidFill>
                <a:latin typeface="Comic Sans MS" pitchFamily="66" charset="0"/>
              </a:rPr>
            </a:br>
            <a:r>
              <a:rPr lang="en-US" sz="3600" b="0" dirty="0">
                <a:solidFill>
                  <a:srgbClr val="FFFFFF"/>
                </a:solidFill>
                <a:latin typeface="Comic Sans MS" pitchFamily="66" charset="0"/>
              </a:rPr>
              <a:t>Research </a:t>
            </a:r>
            <a:r>
              <a:rPr lang="en-US" sz="3600" b="0" dirty="0" smtClean="0">
                <a:solidFill>
                  <a:srgbClr val="FFFFFF"/>
                </a:solidFill>
                <a:latin typeface="Comic Sans MS" pitchFamily="66" charset="0"/>
              </a:rPr>
              <a:t>Misconduct</a:t>
            </a:r>
            <a:endParaRPr kumimoji="0" lang="en-US" sz="3600" b="0" i="0" u="none" strike="noStrike" cap="none" normalizeH="0" baseline="0" dirty="0" smtClean="0">
              <a:ln>
                <a:noFill/>
              </a:ln>
              <a:solidFill>
                <a:srgbClr val="FFFFFF"/>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0" y="2286000"/>
            <a:ext cx="8686800" cy="1752600"/>
          </a:xfrm>
        </p:spPr>
        <p:txBody>
          <a:bodyPr/>
          <a:lstStyle/>
          <a:p>
            <a:pPr>
              <a:buClr>
                <a:schemeClr val="hlink"/>
              </a:buClr>
              <a:buSzTx/>
              <a:buFont typeface="Wingdings" pitchFamily="2" charset="2"/>
              <a:buNone/>
              <a:defRPr/>
            </a:pPr>
            <a:r>
              <a:rPr lang="en-US" dirty="0" smtClean="0">
                <a:solidFill>
                  <a:srgbClr val="00B050"/>
                </a:solidFill>
                <a:latin typeface="Verdana" pitchFamily="34" charset="0"/>
              </a:rPr>
              <a:t>	</a:t>
            </a:r>
            <a:r>
              <a:rPr lang="en-US" u="sng" dirty="0" smtClean="0">
                <a:solidFill>
                  <a:schemeClr val="bg1">
                    <a:lumMod val="25000"/>
                  </a:schemeClr>
                </a:solidFill>
                <a:latin typeface="Comic Sans MS" pitchFamily="66" charset="0"/>
              </a:rPr>
              <a:t>Plagiarism</a:t>
            </a:r>
            <a:r>
              <a:rPr lang="en-US" dirty="0" smtClean="0">
                <a:solidFill>
                  <a:srgbClr val="2D2D2D"/>
                </a:solidFill>
                <a:effectLst>
                  <a:outerShdw blurRad="38100" dist="38100" dir="2700000" algn="tl">
                    <a:srgbClr val="000000">
                      <a:alpha val="43137"/>
                    </a:srgbClr>
                  </a:outerShdw>
                </a:effectLst>
                <a:latin typeface="Comic Sans MS" pitchFamily="66" charset="0"/>
              </a:rPr>
              <a:t>: </a:t>
            </a:r>
            <a:r>
              <a:rPr lang="en-US" dirty="0">
                <a:solidFill>
                  <a:srgbClr val="2D2D2D"/>
                </a:solidFill>
                <a:latin typeface="Comic Sans MS" pitchFamily="66" charset="0"/>
              </a:rPr>
              <a:t>T</a:t>
            </a:r>
            <a:r>
              <a:rPr lang="en-US" dirty="0" smtClean="0">
                <a:solidFill>
                  <a:srgbClr val="2D2D2D"/>
                </a:solidFill>
                <a:latin typeface="Comic Sans MS" pitchFamily="66" charset="0"/>
              </a:rPr>
              <a:t>he appropriation of another person’s ideas, processes, results, or words without giving appropriate credit.</a:t>
            </a:r>
          </a:p>
        </p:txBody>
      </p:sp>
      <p:sp>
        <p:nvSpPr>
          <p:cNvPr id="4" name="Oval 3"/>
          <p:cNvSpPr/>
          <p:nvPr/>
        </p:nvSpPr>
        <p:spPr bwMode="auto">
          <a:xfrm>
            <a:off x="228600" y="152400"/>
            <a:ext cx="8763000" cy="1447800"/>
          </a:xfrm>
          <a:prstGeom prst="ellipse">
            <a:avLst/>
          </a:prstGeom>
          <a:solidFill>
            <a:srgbClr val="C00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Federal Definition </a:t>
            </a:r>
            <a:br>
              <a:rPr lang="en-US" sz="3600" b="0" dirty="0">
                <a:solidFill>
                  <a:srgbClr val="FFFFFF"/>
                </a:solidFill>
                <a:latin typeface="Comic Sans MS" pitchFamily="66" charset="0"/>
              </a:rPr>
            </a:br>
            <a:r>
              <a:rPr lang="en-US" sz="3600" b="0" dirty="0">
                <a:solidFill>
                  <a:srgbClr val="FFFFFF"/>
                </a:solidFill>
                <a:latin typeface="Comic Sans MS" pitchFamily="66" charset="0"/>
              </a:rPr>
              <a:t>Research </a:t>
            </a:r>
            <a:r>
              <a:rPr lang="en-US" sz="3600" b="0" dirty="0" smtClean="0">
                <a:solidFill>
                  <a:srgbClr val="FFFFFF"/>
                </a:solidFill>
                <a:latin typeface="Comic Sans MS" pitchFamily="66" charset="0"/>
              </a:rPr>
              <a:t>Misconduct</a:t>
            </a:r>
            <a:endParaRPr kumimoji="0" lang="en-US" sz="3600" b="0" i="0" u="none" strike="noStrike" cap="none" normalizeH="0" baseline="0" dirty="0" smtClean="0">
              <a:ln>
                <a:noFill/>
              </a:ln>
              <a:solidFill>
                <a:srgbClr val="FFFFFF"/>
              </a:solidFill>
            </a:endParaRPr>
          </a:p>
        </p:txBody>
      </p:sp>
    </p:spTree>
    <p:extLst>
      <p:ext uri="{BB962C8B-B14F-4D97-AF65-F5344CB8AC3E}">
        <p14:creationId xmlns:p14="http://schemas.microsoft.com/office/powerpoint/2010/main" val="25968956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 Box 2052"/>
          <p:cNvSpPr txBox="1">
            <a:spLocks noChangeArrowheads="1"/>
          </p:cNvSpPr>
          <p:nvPr/>
        </p:nvSpPr>
        <p:spPr bwMode="auto">
          <a:xfrm>
            <a:off x="744538" y="1981200"/>
            <a:ext cx="7993062" cy="457200"/>
          </a:xfrm>
          <a:prstGeom prst="rect">
            <a:avLst/>
          </a:prstGeom>
          <a:noFill/>
          <a:ln w="9525">
            <a:noFill/>
            <a:miter lim="800000"/>
            <a:headEnd/>
            <a:tailEnd/>
          </a:ln>
        </p:spPr>
        <p:txBody>
          <a:bodyPr>
            <a:spAutoFit/>
          </a:bodyPr>
          <a:lstStyle/>
          <a:p>
            <a:pPr algn="l">
              <a:spcBef>
                <a:spcPct val="50000"/>
              </a:spcBef>
              <a:buFontTx/>
              <a:buNone/>
            </a:pPr>
            <a:endParaRPr lang="en-US" sz="2400" b="0"/>
          </a:p>
        </p:txBody>
      </p:sp>
      <p:sp>
        <p:nvSpPr>
          <p:cNvPr id="559109" name="Text Box 2053"/>
          <p:cNvSpPr txBox="1">
            <a:spLocks noChangeArrowheads="1"/>
          </p:cNvSpPr>
          <p:nvPr/>
        </p:nvSpPr>
        <p:spPr bwMode="auto">
          <a:xfrm>
            <a:off x="381000" y="2286000"/>
            <a:ext cx="8474869" cy="3293209"/>
          </a:xfrm>
          <a:prstGeom prst="rect">
            <a:avLst/>
          </a:prstGeom>
          <a:noFill/>
          <a:ln w="9525">
            <a:noFill/>
            <a:miter lim="800000"/>
            <a:headEnd/>
            <a:tailEnd/>
          </a:ln>
          <a:effectLst/>
        </p:spPr>
        <p:txBody>
          <a:bodyPr wrap="square">
            <a:spAutoFit/>
          </a:bodyPr>
          <a:lstStyle/>
          <a:p>
            <a:pPr algn="l">
              <a:spcBef>
                <a:spcPct val="50000"/>
              </a:spcBef>
              <a:buFontTx/>
              <a:buNone/>
              <a:defRPr/>
            </a:pPr>
            <a:r>
              <a:rPr lang="en-US" sz="3200" b="0" dirty="0">
                <a:latin typeface="Comic Sans MS" pitchFamily="66" charset="0"/>
              </a:rPr>
              <a:t>Fabrication, falsification, or plagiarism in </a:t>
            </a:r>
            <a:r>
              <a:rPr lang="en-US" sz="3200" b="0" u="sng" dirty="0">
                <a:solidFill>
                  <a:srgbClr val="C00000"/>
                </a:solidFill>
                <a:latin typeface="Comic Sans MS" pitchFamily="66" charset="0"/>
              </a:rPr>
              <a:t>proposing</a:t>
            </a:r>
            <a:r>
              <a:rPr lang="en-US" sz="3200" b="0" dirty="0">
                <a:solidFill>
                  <a:srgbClr val="C00000"/>
                </a:solidFill>
                <a:latin typeface="Comic Sans MS" pitchFamily="66" charset="0"/>
              </a:rPr>
              <a:t>, </a:t>
            </a:r>
            <a:r>
              <a:rPr lang="en-US" sz="3200" b="0" u="sng" dirty="0">
                <a:solidFill>
                  <a:srgbClr val="C00000"/>
                </a:solidFill>
                <a:latin typeface="Comic Sans MS" pitchFamily="66" charset="0"/>
              </a:rPr>
              <a:t>performing</a:t>
            </a:r>
            <a:r>
              <a:rPr lang="en-US" sz="3200" b="0" dirty="0">
                <a:solidFill>
                  <a:srgbClr val="C00000"/>
                </a:solidFill>
                <a:latin typeface="Comic Sans MS" pitchFamily="66" charset="0"/>
              </a:rPr>
              <a:t>, </a:t>
            </a:r>
            <a:r>
              <a:rPr lang="en-US" sz="3200" b="0" dirty="0">
                <a:latin typeface="Comic Sans MS" pitchFamily="66" charset="0"/>
              </a:rPr>
              <a:t>or </a:t>
            </a:r>
            <a:r>
              <a:rPr lang="en-US" sz="3200" b="0" u="sng" dirty="0">
                <a:solidFill>
                  <a:srgbClr val="C00000"/>
                </a:solidFill>
                <a:latin typeface="Comic Sans MS" pitchFamily="66" charset="0"/>
              </a:rPr>
              <a:t>reviewing</a:t>
            </a:r>
            <a:r>
              <a:rPr lang="en-US" sz="3200" b="0" dirty="0">
                <a:solidFill>
                  <a:srgbClr val="C00000"/>
                </a:solidFill>
                <a:latin typeface="Comic Sans MS" pitchFamily="66" charset="0"/>
              </a:rPr>
              <a:t> </a:t>
            </a:r>
            <a:r>
              <a:rPr lang="en-US" sz="3200" b="0" dirty="0">
                <a:latin typeface="Comic Sans MS" pitchFamily="66" charset="0"/>
              </a:rPr>
              <a:t>research or in </a:t>
            </a:r>
            <a:r>
              <a:rPr lang="en-US" sz="3200" b="0" u="sng" dirty="0">
                <a:solidFill>
                  <a:srgbClr val="C00000"/>
                </a:solidFill>
                <a:latin typeface="Comic Sans MS" pitchFamily="66" charset="0"/>
              </a:rPr>
              <a:t>reporting</a:t>
            </a:r>
            <a:r>
              <a:rPr lang="en-US" sz="3200" b="0" dirty="0">
                <a:solidFill>
                  <a:srgbClr val="C00000"/>
                </a:solidFill>
                <a:latin typeface="Comic Sans MS" pitchFamily="66" charset="0"/>
              </a:rPr>
              <a:t> </a:t>
            </a:r>
            <a:r>
              <a:rPr lang="en-US" sz="3200" b="0" dirty="0">
                <a:latin typeface="Comic Sans MS" pitchFamily="66" charset="0"/>
              </a:rPr>
              <a:t>research results </a:t>
            </a:r>
            <a:r>
              <a:rPr lang="en-US" sz="3200" b="0" dirty="0">
                <a:solidFill>
                  <a:srgbClr val="2D2D2D"/>
                </a:solidFill>
                <a:latin typeface="Comic Sans MS" pitchFamily="66" charset="0"/>
              </a:rPr>
              <a:t>is </a:t>
            </a:r>
            <a:r>
              <a:rPr lang="en-US" sz="3200" b="0" dirty="0">
                <a:latin typeface="Comic Sans MS" pitchFamily="66" charset="0"/>
              </a:rPr>
              <a:t>research misconduct</a:t>
            </a:r>
            <a:r>
              <a:rPr lang="en-US" sz="3200" b="0" dirty="0">
                <a:solidFill>
                  <a:srgbClr val="2D2D2D"/>
                </a:solidFill>
                <a:latin typeface="Comic Sans MS" pitchFamily="66" charset="0"/>
              </a:rPr>
              <a:t>.  It does not include honest error or differences of opinion. </a:t>
            </a:r>
          </a:p>
          <a:p>
            <a:pPr algn="l">
              <a:spcBef>
                <a:spcPct val="50000"/>
              </a:spcBef>
              <a:buFontTx/>
              <a:buNone/>
              <a:defRPr/>
            </a:pPr>
            <a:endParaRPr lang="en-US" sz="1600" dirty="0">
              <a:effectLst>
                <a:outerShdw blurRad="38100" dist="38100" dir="2700000" algn="tl">
                  <a:srgbClr val="FFFFFF"/>
                </a:outerShdw>
              </a:effectLst>
            </a:endParaRPr>
          </a:p>
          <a:p>
            <a:pPr algn="l">
              <a:spcBef>
                <a:spcPct val="50000"/>
              </a:spcBef>
              <a:buFontTx/>
              <a:buNone/>
              <a:defRPr/>
            </a:pPr>
            <a:endParaRPr lang="en-US" sz="1600" dirty="0">
              <a:effectLst>
                <a:outerShdw blurRad="38100" dist="38100" dir="2700000" algn="tl">
                  <a:srgbClr val="000000">
                    <a:alpha val="43137"/>
                  </a:srgbClr>
                </a:outerShdw>
              </a:effectLst>
            </a:endParaRPr>
          </a:p>
        </p:txBody>
      </p:sp>
      <p:sp>
        <p:nvSpPr>
          <p:cNvPr id="6" name="Oval 5"/>
          <p:cNvSpPr/>
          <p:nvPr/>
        </p:nvSpPr>
        <p:spPr bwMode="auto">
          <a:xfrm>
            <a:off x="228600" y="152400"/>
            <a:ext cx="8763000" cy="1447800"/>
          </a:xfrm>
          <a:prstGeom prst="ellipse">
            <a:avLst/>
          </a:prstGeom>
          <a:solidFill>
            <a:srgbClr val="C00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Federal Definition </a:t>
            </a:r>
            <a:br>
              <a:rPr lang="en-US" sz="3600" b="0" dirty="0">
                <a:solidFill>
                  <a:srgbClr val="FFFFFF"/>
                </a:solidFill>
                <a:latin typeface="Comic Sans MS" pitchFamily="66" charset="0"/>
              </a:rPr>
            </a:br>
            <a:r>
              <a:rPr lang="en-US" sz="3600" b="0" dirty="0">
                <a:solidFill>
                  <a:srgbClr val="FFFFFF"/>
                </a:solidFill>
                <a:latin typeface="Comic Sans MS" pitchFamily="66" charset="0"/>
              </a:rPr>
              <a:t>Research </a:t>
            </a:r>
            <a:r>
              <a:rPr lang="en-US" sz="3600" b="0" dirty="0" smtClean="0">
                <a:solidFill>
                  <a:srgbClr val="FFFFFF"/>
                </a:solidFill>
                <a:latin typeface="Comic Sans MS" pitchFamily="66" charset="0"/>
              </a:rPr>
              <a:t>Misconduct</a:t>
            </a:r>
            <a:endParaRPr kumimoji="0" lang="en-US" sz="3600" b="0" i="0" u="none" strike="noStrike" cap="none" normalizeH="0" baseline="0" dirty="0" smtClean="0">
              <a:ln>
                <a:noFill/>
              </a:ln>
              <a:solidFill>
                <a:srgbClr val="FFFFFF"/>
              </a:solidFill>
            </a:endParaRPr>
          </a:p>
        </p:txBody>
      </p:sp>
    </p:spTree>
    <p:extLst>
      <p:ext uri="{BB962C8B-B14F-4D97-AF65-F5344CB8AC3E}">
        <p14:creationId xmlns:p14="http://schemas.microsoft.com/office/powerpoint/2010/main" val="15271048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 Box 2052"/>
          <p:cNvSpPr txBox="1">
            <a:spLocks noChangeArrowheads="1"/>
          </p:cNvSpPr>
          <p:nvPr/>
        </p:nvSpPr>
        <p:spPr bwMode="auto">
          <a:xfrm>
            <a:off x="744538" y="1981200"/>
            <a:ext cx="7993062" cy="457200"/>
          </a:xfrm>
          <a:prstGeom prst="rect">
            <a:avLst/>
          </a:prstGeom>
          <a:noFill/>
          <a:ln w="9525">
            <a:noFill/>
            <a:miter lim="800000"/>
            <a:headEnd/>
            <a:tailEnd/>
          </a:ln>
        </p:spPr>
        <p:txBody>
          <a:bodyPr>
            <a:spAutoFit/>
          </a:bodyPr>
          <a:lstStyle/>
          <a:p>
            <a:pPr algn="l">
              <a:spcBef>
                <a:spcPct val="50000"/>
              </a:spcBef>
              <a:buFontTx/>
              <a:buNone/>
            </a:pPr>
            <a:endParaRPr lang="en-US" sz="2400" b="0"/>
          </a:p>
        </p:txBody>
      </p:sp>
      <p:sp>
        <p:nvSpPr>
          <p:cNvPr id="559109" name="Text Box 2053"/>
          <p:cNvSpPr txBox="1">
            <a:spLocks noChangeArrowheads="1"/>
          </p:cNvSpPr>
          <p:nvPr/>
        </p:nvSpPr>
        <p:spPr bwMode="auto">
          <a:xfrm>
            <a:off x="381000" y="2286000"/>
            <a:ext cx="8474869" cy="3293209"/>
          </a:xfrm>
          <a:prstGeom prst="rect">
            <a:avLst/>
          </a:prstGeom>
          <a:noFill/>
          <a:ln w="9525">
            <a:noFill/>
            <a:miter lim="800000"/>
            <a:headEnd/>
            <a:tailEnd/>
          </a:ln>
          <a:effectLst/>
        </p:spPr>
        <p:txBody>
          <a:bodyPr wrap="square">
            <a:spAutoFit/>
          </a:bodyPr>
          <a:lstStyle/>
          <a:p>
            <a:pPr algn="l">
              <a:spcBef>
                <a:spcPct val="50000"/>
              </a:spcBef>
              <a:buFontTx/>
              <a:buNone/>
              <a:defRPr/>
            </a:pPr>
            <a:r>
              <a:rPr lang="en-US" sz="3200" b="0" dirty="0">
                <a:latin typeface="Comic Sans MS" pitchFamily="66" charset="0"/>
              </a:rPr>
              <a:t>Fabrication, falsification, or plagiarism in </a:t>
            </a:r>
            <a:r>
              <a:rPr lang="en-US" sz="3200" b="0" dirty="0">
                <a:solidFill>
                  <a:srgbClr val="C00000"/>
                </a:solidFill>
                <a:latin typeface="Comic Sans MS" pitchFamily="66" charset="0"/>
              </a:rPr>
              <a:t>proposing</a:t>
            </a:r>
            <a:r>
              <a:rPr lang="en-US" sz="3200" b="0" dirty="0">
                <a:latin typeface="Comic Sans MS" pitchFamily="66" charset="0"/>
              </a:rPr>
              <a:t>, performing, or reviewing research or in reporting research results </a:t>
            </a:r>
            <a:r>
              <a:rPr lang="en-US" sz="3200" b="0" dirty="0">
                <a:solidFill>
                  <a:srgbClr val="2D2D2D"/>
                </a:solidFill>
                <a:latin typeface="Comic Sans MS" pitchFamily="66" charset="0"/>
              </a:rPr>
              <a:t>is </a:t>
            </a:r>
            <a:r>
              <a:rPr lang="en-US" sz="3200" b="0" dirty="0">
                <a:latin typeface="Comic Sans MS" pitchFamily="66" charset="0"/>
              </a:rPr>
              <a:t>research misconduct</a:t>
            </a:r>
            <a:r>
              <a:rPr lang="en-US" sz="3200" b="0" dirty="0">
                <a:solidFill>
                  <a:srgbClr val="2D2D2D"/>
                </a:solidFill>
                <a:latin typeface="Comic Sans MS" pitchFamily="66" charset="0"/>
              </a:rPr>
              <a:t>.  It does not include honest error or differences of opinion. </a:t>
            </a:r>
          </a:p>
          <a:p>
            <a:pPr algn="l">
              <a:spcBef>
                <a:spcPct val="50000"/>
              </a:spcBef>
              <a:buFontTx/>
              <a:buNone/>
              <a:defRPr/>
            </a:pPr>
            <a:endParaRPr lang="en-US" sz="1600" dirty="0">
              <a:effectLst>
                <a:outerShdw blurRad="38100" dist="38100" dir="2700000" algn="tl">
                  <a:srgbClr val="FFFFFF"/>
                </a:outerShdw>
              </a:effectLst>
            </a:endParaRPr>
          </a:p>
          <a:p>
            <a:pPr algn="l">
              <a:spcBef>
                <a:spcPct val="50000"/>
              </a:spcBef>
              <a:buFontTx/>
              <a:buNone/>
              <a:defRPr/>
            </a:pPr>
            <a:endParaRPr lang="en-US" sz="1600" dirty="0">
              <a:effectLst>
                <a:outerShdw blurRad="38100" dist="38100" dir="2700000" algn="tl">
                  <a:srgbClr val="000000">
                    <a:alpha val="43137"/>
                  </a:srgbClr>
                </a:outerShdw>
              </a:effectLst>
            </a:endParaRPr>
          </a:p>
        </p:txBody>
      </p:sp>
      <p:sp>
        <p:nvSpPr>
          <p:cNvPr id="6" name="Oval 5"/>
          <p:cNvSpPr/>
          <p:nvPr/>
        </p:nvSpPr>
        <p:spPr bwMode="auto">
          <a:xfrm>
            <a:off x="228600" y="152400"/>
            <a:ext cx="8763000" cy="1447800"/>
          </a:xfrm>
          <a:prstGeom prst="ellipse">
            <a:avLst/>
          </a:prstGeom>
          <a:solidFill>
            <a:srgbClr val="C00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Federal Definition </a:t>
            </a:r>
            <a:br>
              <a:rPr lang="en-US" sz="3600" b="0" dirty="0">
                <a:solidFill>
                  <a:srgbClr val="FFFFFF"/>
                </a:solidFill>
                <a:latin typeface="Comic Sans MS" pitchFamily="66" charset="0"/>
              </a:rPr>
            </a:br>
            <a:r>
              <a:rPr lang="en-US" sz="3600" b="0" dirty="0">
                <a:solidFill>
                  <a:srgbClr val="FFFFFF"/>
                </a:solidFill>
                <a:latin typeface="Comic Sans MS" pitchFamily="66" charset="0"/>
              </a:rPr>
              <a:t>Research </a:t>
            </a:r>
            <a:r>
              <a:rPr lang="en-US" sz="3600" b="0" dirty="0" smtClean="0">
                <a:solidFill>
                  <a:srgbClr val="FFFFFF"/>
                </a:solidFill>
                <a:latin typeface="Comic Sans MS" pitchFamily="66" charset="0"/>
              </a:rPr>
              <a:t>Misconduct</a:t>
            </a:r>
            <a:endParaRPr kumimoji="0" lang="en-US" sz="3600" b="0" i="0" u="none" strike="noStrike" cap="none" normalizeH="0" baseline="0" dirty="0" smtClean="0">
              <a:ln>
                <a:noFill/>
              </a:ln>
              <a:solidFill>
                <a:srgbClr val="FFFFFF"/>
              </a:solidFill>
            </a:endParaRPr>
          </a:p>
        </p:txBody>
      </p:sp>
      <p:sp>
        <p:nvSpPr>
          <p:cNvPr id="8" name="Rounded Rectangle 7"/>
          <p:cNvSpPr/>
          <p:nvPr/>
        </p:nvSpPr>
        <p:spPr bwMode="auto">
          <a:xfrm>
            <a:off x="1371600" y="5133677"/>
            <a:ext cx="5943600" cy="1114723"/>
          </a:xfrm>
          <a:prstGeom prst="roundRect">
            <a:avLst/>
          </a:prstGeom>
          <a:solidFill>
            <a:schemeClr val="bg1">
              <a:lumMod val="25000"/>
            </a:schemeClr>
          </a:solidFill>
          <a:ln w="38100" cap="flat" cmpd="sng" algn="ctr">
            <a:solidFill>
              <a:schemeClr val="tx1"/>
            </a:solidFill>
            <a:prstDash val="solid"/>
            <a:round/>
            <a:headEnd type="none" w="med" len="med"/>
            <a:tailEnd type="none" w="med" len="med"/>
          </a:ln>
          <a:effectLst>
            <a:glow rad="228600">
              <a:schemeClr val="accent4">
                <a:satMod val="175000"/>
                <a:alpha val="40000"/>
              </a:schemeClr>
            </a:glow>
            <a:innerShdw blurRad="63500" dist="50800" dir="18900000">
              <a:prstClr val="black">
                <a:alpha val="50000"/>
              </a:prstClr>
            </a:inn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None/>
              <a:tabLst>
                <a:tab pos="174625" algn="l"/>
              </a:tabLst>
            </a:pPr>
            <a:r>
              <a:rPr lang="en-US" sz="3200" b="0" dirty="0" smtClean="0">
                <a:solidFill>
                  <a:srgbClr val="FFFFFF"/>
                </a:solidFill>
                <a:latin typeface="Comic Sans MS" pitchFamily="66" charset="0"/>
              </a:rPr>
              <a:t>Use in Any Research Proposal!</a:t>
            </a:r>
            <a:endParaRPr kumimoji="0" lang="en-US" sz="2800" b="0" i="0" u="none" strike="noStrike" cap="none" normalizeH="0" baseline="0" dirty="0" smtClean="0">
              <a:ln>
                <a:noFill/>
              </a:ln>
              <a:solidFill>
                <a:srgbClr val="FFFFFF"/>
              </a:solidFill>
              <a:effectLst/>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 Box 2052"/>
          <p:cNvSpPr txBox="1">
            <a:spLocks noChangeArrowheads="1"/>
          </p:cNvSpPr>
          <p:nvPr/>
        </p:nvSpPr>
        <p:spPr bwMode="auto">
          <a:xfrm>
            <a:off x="744538" y="1981200"/>
            <a:ext cx="7993062" cy="457200"/>
          </a:xfrm>
          <a:prstGeom prst="rect">
            <a:avLst/>
          </a:prstGeom>
          <a:noFill/>
          <a:ln w="9525">
            <a:noFill/>
            <a:miter lim="800000"/>
            <a:headEnd/>
            <a:tailEnd/>
          </a:ln>
        </p:spPr>
        <p:txBody>
          <a:bodyPr>
            <a:spAutoFit/>
          </a:bodyPr>
          <a:lstStyle/>
          <a:p>
            <a:pPr algn="l">
              <a:spcBef>
                <a:spcPct val="50000"/>
              </a:spcBef>
              <a:buFontTx/>
              <a:buNone/>
            </a:pPr>
            <a:endParaRPr lang="en-US" sz="2400" b="0"/>
          </a:p>
        </p:txBody>
      </p:sp>
      <p:sp>
        <p:nvSpPr>
          <p:cNvPr id="559109" name="Text Box 2053"/>
          <p:cNvSpPr txBox="1">
            <a:spLocks noChangeArrowheads="1"/>
          </p:cNvSpPr>
          <p:nvPr/>
        </p:nvSpPr>
        <p:spPr bwMode="auto">
          <a:xfrm>
            <a:off x="381000" y="2286000"/>
            <a:ext cx="8474869" cy="2923877"/>
          </a:xfrm>
          <a:prstGeom prst="rect">
            <a:avLst/>
          </a:prstGeom>
          <a:noFill/>
          <a:ln w="9525">
            <a:noFill/>
            <a:miter lim="800000"/>
            <a:headEnd/>
            <a:tailEnd/>
          </a:ln>
          <a:effectLst/>
        </p:spPr>
        <p:txBody>
          <a:bodyPr wrap="square">
            <a:spAutoFit/>
          </a:bodyPr>
          <a:lstStyle/>
          <a:p>
            <a:pPr algn="l">
              <a:spcBef>
                <a:spcPct val="50000"/>
              </a:spcBef>
              <a:buFontTx/>
              <a:buNone/>
              <a:defRPr/>
            </a:pPr>
            <a:r>
              <a:rPr lang="en-US" sz="3200" b="0" dirty="0">
                <a:latin typeface="Comic Sans MS" pitchFamily="66" charset="0"/>
              </a:rPr>
              <a:t>Fabrication, falsification, or plagiarism in proposing, </a:t>
            </a:r>
            <a:r>
              <a:rPr lang="en-US" sz="3200" b="0" dirty="0">
                <a:solidFill>
                  <a:srgbClr val="C00000"/>
                </a:solidFill>
                <a:latin typeface="Comic Sans MS" pitchFamily="66" charset="0"/>
              </a:rPr>
              <a:t>performing</a:t>
            </a:r>
            <a:r>
              <a:rPr lang="en-US" sz="3200" b="0" dirty="0">
                <a:latin typeface="Comic Sans MS" pitchFamily="66" charset="0"/>
              </a:rPr>
              <a:t>, or reviewing research or in reporting research results is research misconduct.  It does not include honest error or differences of opinion. </a:t>
            </a:r>
          </a:p>
          <a:p>
            <a:pPr algn="l">
              <a:spcBef>
                <a:spcPct val="50000"/>
              </a:spcBef>
              <a:buFontTx/>
              <a:buNone/>
              <a:defRPr/>
            </a:pPr>
            <a:endParaRPr lang="en-US" sz="1600" dirty="0">
              <a:effectLst>
                <a:outerShdw blurRad="38100" dist="38100" dir="2700000" algn="tl">
                  <a:srgbClr val="FFFFFF"/>
                </a:outerShdw>
              </a:effectLst>
            </a:endParaRPr>
          </a:p>
        </p:txBody>
      </p:sp>
      <p:sp>
        <p:nvSpPr>
          <p:cNvPr id="6" name="Oval 5"/>
          <p:cNvSpPr/>
          <p:nvPr/>
        </p:nvSpPr>
        <p:spPr bwMode="auto">
          <a:xfrm>
            <a:off x="228600" y="152400"/>
            <a:ext cx="8763000" cy="1447800"/>
          </a:xfrm>
          <a:prstGeom prst="ellipse">
            <a:avLst/>
          </a:prstGeom>
          <a:solidFill>
            <a:srgbClr val="C00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Federal Definition </a:t>
            </a:r>
            <a:br>
              <a:rPr lang="en-US" sz="3600" b="0" dirty="0">
                <a:solidFill>
                  <a:srgbClr val="FFFFFF"/>
                </a:solidFill>
                <a:latin typeface="Comic Sans MS" pitchFamily="66" charset="0"/>
              </a:rPr>
            </a:br>
            <a:r>
              <a:rPr lang="en-US" sz="3600" b="0" dirty="0">
                <a:solidFill>
                  <a:srgbClr val="FFFFFF"/>
                </a:solidFill>
                <a:latin typeface="Comic Sans MS" pitchFamily="66" charset="0"/>
              </a:rPr>
              <a:t>Research </a:t>
            </a:r>
            <a:r>
              <a:rPr lang="en-US" sz="3600" b="0" dirty="0" smtClean="0">
                <a:solidFill>
                  <a:srgbClr val="FFFFFF"/>
                </a:solidFill>
                <a:latin typeface="Comic Sans MS" pitchFamily="66" charset="0"/>
              </a:rPr>
              <a:t>Misconduct</a:t>
            </a:r>
            <a:endParaRPr kumimoji="0" lang="en-US" sz="3600" b="0" i="0" u="none" strike="noStrike" cap="none" normalizeH="0" baseline="0" dirty="0" smtClean="0">
              <a:ln>
                <a:noFill/>
              </a:ln>
              <a:solidFill>
                <a:srgbClr val="FFFFFF"/>
              </a:solidFill>
            </a:endParaRPr>
          </a:p>
        </p:txBody>
      </p:sp>
      <p:sp>
        <p:nvSpPr>
          <p:cNvPr id="7" name="Rounded Rectangle 6"/>
          <p:cNvSpPr/>
          <p:nvPr/>
        </p:nvSpPr>
        <p:spPr bwMode="auto">
          <a:xfrm>
            <a:off x="1371600" y="5133677"/>
            <a:ext cx="5943600" cy="1114723"/>
          </a:xfrm>
          <a:prstGeom prst="roundRect">
            <a:avLst/>
          </a:prstGeom>
          <a:solidFill>
            <a:schemeClr val="bg1">
              <a:lumMod val="25000"/>
            </a:schemeClr>
          </a:solidFill>
          <a:ln w="38100" cap="flat" cmpd="sng" algn="ctr">
            <a:solidFill>
              <a:schemeClr val="tx1"/>
            </a:solidFill>
            <a:prstDash val="solid"/>
            <a:round/>
            <a:headEnd type="none" w="med" len="med"/>
            <a:tailEnd type="none" w="med" len="med"/>
          </a:ln>
          <a:effectLst>
            <a:glow rad="228600">
              <a:schemeClr val="accent4">
                <a:satMod val="175000"/>
                <a:alpha val="40000"/>
              </a:schemeClr>
            </a:glow>
            <a:innerShdw blurRad="63500" dist="50800" dir="18900000">
              <a:prstClr val="black">
                <a:alpha val="50000"/>
              </a:prstClr>
            </a:inn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None/>
              <a:tabLst>
                <a:tab pos="174625" algn="l"/>
              </a:tabLst>
            </a:pPr>
            <a:r>
              <a:rPr lang="en-US" sz="3200" b="0" dirty="0" smtClean="0">
                <a:solidFill>
                  <a:srgbClr val="FFFFFF"/>
                </a:solidFill>
                <a:latin typeface="Comic Sans MS" pitchFamily="66" charset="0"/>
              </a:rPr>
              <a:t>Use in the Conduct of Research!</a:t>
            </a:r>
            <a:endParaRPr kumimoji="0" lang="en-US" sz="2800" b="0" i="0" u="none" strike="noStrike" cap="none" normalizeH="0" baseline="0" dirty="0" smtClean="0">
              <a:ln>
                <a:noFill/>
              </a:ln>
              <a:solidFill>
                <a:srgbClr val="FFFFFF"/>
              </a:solidFill>
              <a:effectLst/>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304800" y="2286000"/>
            <a:ext cx="8534400" cy="2743200"/>
          </a:xfrm>
        </p:spPr>
        <p:txBody>
          <a:bodyPr/>
          <a:lstStyle/>
          <a:p>
            <a:pPr>
              <a:defRPr/>
            </a:pPr>
            <a:r>
              <a:rPr lang="en-US" sz="3200" dirty="0" smtClean="0">
                <a:solidFill>
                  <a:schemeClr val="tx1"/>
                </a:solidFill>
                <a:latin typeface="Comic Sans MS" pitchFamily="66" charset="0"/>
              </a:rPr>
              <a:t>“Most Americans see strong science as essential to a successful future.  Yet that generous social support is based on the premise that</a:t>
            </a:r>
            <a:r>
              <a:rPr lang="en-US" sz="3200" dirty="0" smtClean="0">
                <a:solidFill>
                  <a:schemeClr val="tx1"/>
                </a:solidFill>
                <a:effectLst>
                  <a:outerShdw blurRad="38100" dist="38100" dir="2700000" algn="tl">
                    <a:srgbClr val="000000">
                      <a:alpha val="43137"/>
                    </a:srgbClr>
                  </a:outerShdw>
                </a:effectLst>
                <a:latin typeface="Comic Sans MS" pitchFamily="66" charset="0"/>
              </a:rPr>
              <a:t> </a:t>
            </a:r>
            <a:r>
              <a:rPr lang="en-US" sz="3200" b="1" u="sng" dirty="0" smtClean="0">
                <a:solidFill>
                  <a:schemeClr val="bg1">
                    <a:lumMod val="25000"/>
                  </a:schemeClr>
                </a:solidFill>
                <a:latin typeface="Comic Sans MS" pitchFamily="66" charset="0"/>
              </a:rPr>
              <a:t>science will be done honestly</a:t>
            </a:r>
            <a:r>
              <a:rPr lang="en-US" sz="3200" dirty="0" smtClean="0">
                <a:solidFill>
                  <a:schemeClr val="bg1">
                    <a:lumMod val="25000"/>
                  </a:schemeClr>
                </a:solidFill>
                <a:latin typeface="Comic Sans MS" pitchFamily="66" charset="0"/>
              </a:rPr>
              <a:t> </a:t>
            </a:r>
            <a:r>
              <a:rPr lang="en-US" sz="3200" dirty="0" smtClean="0">
                <a:solidFill>
                  <a:schemeClr val="tx1"/>
                </a:solidFill>
                <a:latin typeface="Comic Sans MS" pitchFamily="66" charset="0"/>
              </a:rPr>
              <a:t>and that mistakes will be routinely identified and corrected.”</a:t>
            </a:r>
          </a:p>
        </p:txBody>
      </p:sp>
      <p:sp>
        <p:nvSpPr>
          <p:cNvPr id="6147" name="Rectangle 3"/>
          <p:cNvSpPr>
            <a:spLocks noGrp="1" noChangeArrowheads="1"/>
          </p:cNvSpPr>
          <p:nvPr>
            <p:ph type="subTitle" idx="1"/>
          </p:nvPr>
        </p:nvSpPr>
        <p:spPr>
          <a:xfrm>
            <a:off x="1905000" y="5334000"/>
            <a:ext cx="6705600" cy="1066800"/>
          </a:xfrm>
        </p:spPr>
        <p:txBody>
          <a:bodyPr/>
          <a:lstStyle/>
          <a:p>
            <a:r>
              <a:rPr lang="en-US" sz="2400" dirty="0" smtClean="0"/>
              <a:t>			</a:t>
            </a:r>
            <a:r>
              <a:rPr lang="en-US" sz="2400" dirty="0" smtClean="0">
                <a:latin typeface="Comic Sans MS" pitchFamily="66" charset="0"/>
              </a:rPr>
              <a:t>Bruce </a:t>
            </a:r>
            <a:r>
              <a:rPr lang="en-US" sz="2400" dirty="0" err="1" smtClean="0">
                <a:latin typeface="Comic Sans MS" pitchFamily="66" charset="0"/>
              </a:rPr>
              <a:t>Alberts</a:t>
            </a:r>
            <a:r>
              <a:rPr lang="en-US" sz="2400" dirty="0" smtClean="0">
                <a:latin typeface="Comic Sans MS" pitchFamily="66" charset="0"/>
              </a:rPr>
              <a:t>, President, 		National Academy of Sciences, </a:t>
            </a:r>
          </a:p>
        </p:txBody>
      </p:sp>
      <p:sp>
        <p:nvSpPr>
          <p:cNvPr id="4" name="Text Box 3"/>
          <p:cNvSpPr txBox="1">
            <a:spLocks noChangeArrowheads="1"/>
          </p:cNvSpPr>
          <p:nvPr/>
        </p:nvSpPr>
        <p:spPr bwMode="auto">
          <a:xfrm>
            <a:off x="304800" y="381000"/>
            <a:ext cx="8229600" cy="1261884"/>
          </a:xfrm>
          <a:prstGeom prst="rect">
            <a:avLst/>
          </a:prstGeom>
          <a:solidFill>
            <a:srgbClr val="C00000"/>
          </a:solidFill>
          <a:ln w="38100">
            <a:solidFill>
              <a:schemeClr val="tx1"/>
            </a:solidFill>
            <a:headEnd/>
            <a:tailEnd/>
          </a:ln>
          <a:effectLst/>
        </p:spPr>
        <p:style>
          <a:lnRef idx="2">
            <a:schemeClr val="dk1"/>
          </a:lnRef>
          <a:fillRef idx="1">
            <a:schemeClr val="lt1"/>
          </a:fillRef>
          <a:effectRef idx="0">
            <a:schemeClr val="dk1"/>
          </a:effectRef>
          <a:fontRef idx="minor">
            <a:schemeClr val="dk1"/>
          </a:fontRef>
        </p:style>
        <p:txBody>
          <a:bodyPr>
            <a:spAutoFit/>
          </a:bodyPr>
          <a:lstStyle/>
          <a:p>
            <a:pPr>
              <a:buNone/>
              <a:defRPr/>
            </a:pPr>
            <a:r>
              <a:rPr lang="en-US" sz="3800" b="0" dirty="0" smtClean="0">
                <a:solidFill>
                  <a:srgbClr val="FFFFFF"/>
                </a:solidFill>
                <a:latin typeface="Comic Sans MS" pitchFamily="66" charset="0"/>
              </a:rPr>
              <a:t>Science is a Community Based on Trust</a:t>
            </a:r>
            <a:endParaRPr lang="en-US" sz="3800" b="0" dirty="0">
              <a:solidFill>
                <a:srgbClr val="FFFFFF"/>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 Box 2052"/>
          <p:cNvSpPr txBox="1">
            <a:spLocks noChangeArrowheads="1"/>
          </p:cNvSpPr>
          <p:nvPr/>
        </p:nvSpPr>
        <p:spPr bwMode="auto">
          <a:xfrm>
            <a:off x="744538" y="1981200"/>
            <a:ext cx="7993062" cy="457200"/>
          </a:xfrm>
          <a:prstGeom prst="rect">
            <a:avLst/>
          </a:prstGeom>
          <a:noFill/>
          <a:ln w="9525">
            <a:noFill/>
            <a:miter lim="800000"/>
            <a:headEnd/>
            <a:tailEnd/>
          </a:ln>
        </p:spPr>
        <p:txBody>
          <a:bodyPr>
            <a:spAutoFit/>
          </a:bodyPr>
          <a:lstStyle/>
          <a:p>
            <a:pPr algn="l">
              <a:spcBef>
                <a:spcPct val="50000"/>
              </a:spcBef>
              <a:buFontTx/>
              <a:buNone/>
            </a:pPr>
            <a:endParaRPr lang="en-US" sz="2400" b="0"/>
          </a:p>
        </p:txBody>
      </p:sp>
      <p:sp>
        <p:nvSpPr>
          <p:cNvPr id="559109" name="Text Box 2053"/>
          <p:cNvSpPr txBox="1">
            <a:spLocks noChangeArrowheads="1"/>
          </p:cNvSpPr>
          <p:nvPr/>
        </p:nvSpPr>
        <p:spPr bwMode="auto">
          <a:xfrm>
            <a:off x="364331" y="2286000"/>
            <a:ext cx="8551069" cy="2923877"/>
          </a:xfrm>
          <a:prstGeom prst="rect">
            <a:avLst/>
          </a:prstGeom>
          <a:noFill/>
          <a:ln w="9525">
            <a:noFill/>
            <a:miter lim="800000"/>
            <a:headEnd/>
            <a:tailEnd/>
          </a:ln>
          <a:effectLst/>
        </p:spPr>
        <p:txBody>
          <a:bodyPr wrap="square">
            <a:spAutoFit/>
          </a:bodyPr>
          <a:lstStyle/>
          <a:p>
            <a:pPr algn="l">
              <a:spcBef>
                <a:spcPct val="50000"/>
              </a:spcBef>
              <a:buFontTx/>
              <a:buNone/>
              <a:defRPr/>
            </a:pPr>
            <a:r>
              <a:rPr lang="en-US" sz="3200" b="0" dirty="0">
                <a:latin typeface="Comic Sans MS" pitchFamily="66" charset="0"/>
              </a:rPr>
              <a:t>Fabrication, falsification, or plagiarism in proposing, performing, or </a:t>
            </a:r>
            <a:r>
              <a:rPr lang="en-US" sz="3200" b="0" dirty="0">
                <a:solidFill>
                  <a:srgbClr val="C00000"/>
                </a:solidFill>
                <a:latin typeface="Comic Sans MS" pitchFamily="66" charset="0"/>
              </a:rPr>
              <a:t>reviewing</a:t>
            </a:r>
            <a:r>
              <a:rPr lang="en-US" sz="3200" b="0" dirty="0">
                <a:latin typeface="Comic Sans MS" pitchFamily="66" charset="0"/>
              </a:rPr>
              <a:t> research or in reporting research results is research misconduct.  It does not </a:t>
            </a:r>
            <a:r>
              <a:rPr lang="en-US" sz="3200" b="0" dirty="0">
                <a:solidFill>
                  <a:srgbClr val="2D2D2D"/>
                </a:solidFill>
                <a:latin typeface="Comic Sans MS" pitchFamily="66" charset="0"/>
              </a:rPr>
              <a:t>include honest error or differences of opinion. </a:t>
            </a:r>
          </a:p>
          <a:p>
            <a:pPr algn="l">
              <a:spcBef>
                <a:spcPct val="50000"/>
              </a:spcBef>
              <a:buFontTx/>
              <a:buNone/>
              <a:defRPr/>
            </a:pPr>
            <a:endParaRPr lang="en-US" sz="1600" dirty="0">
              <a:effectLst>
                <a:outerShdw blurRad="38100" dist="38100" dir="2700000" algn="tl">
                  <a:srgbClr val="FFFFFF"/>
                </a:outerShdw>
              </a:effectLst>
            </a:endParaRPr>
          </a:p>
        </p:txBody>
      </p:sp>
      <p:sp>
        <p:nvSpPr>
          <p:cNvPr id="6" name="Oval 5"/>
          <p:cNvSpPr/>
          <p:nvPr/>
        </p:nvSpPr>
        <p:spPr bwMode="auto">
          <a:xfrm>
            <a:off x="228600" y="152400"/>
            <a:ext cx="8763000" cy="1447800"/>
          </a:xfrm>
          <a:prstGeom prst="ellipse">
            <a:avLst/>
          </a:prstGeom>
          <a:solidFill>
            <a:srgbClr val="C00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Federal Definition </a:t>
            </a:r>
            <a:br>
              <a:rPr lang="en-US" sz="3600" b="0" dirty="0">
                <a:solidFill>
                  <a:srgbClr val="FFFFFF"/>
                </a:solidFill>
                <a:latin typeface="Comic Sans MS" pitchFamily="66" charset="0"/>
              </a:rPr>
            </a:br>
            <a:r>
              <a:rPr lang="en-US" sz="3600" b="0" dirty="0">
                <a:solidFill>
                  <a:srgbClr val="FFFFFF"/>
                </a:solidFill>
                <a:latin typeface="Comic Sans MS" pitchFamily="66" charset="0"/>
              </a:rPr>
              <a:t>Research </a:t>
            </a:r>
            <a:r>
              <a:rPr lang="en-US" sz="3600" b="0" dirty="0" smtClean="0">
                <a:solidFill>
                  <a:srgbClr val="FFFFFF"/>
                </a:solidFill>
                <a:latin typeface="Comic Sans MS" pitchFamily="66" charset="0"/>
              </a:rPr>
              <a:t>Misconduct</a:t>
            </a:r>
            <a:endParaRPr kumimoji="0" lang="en-US" sz="3600" b="0" i="0" u="none" strike="noStrike" cap="none" normalizeH="0" baseline="0" dirty="0" smtClean="0">
              <a:ln>
                <a:noFill/>
              </a:ln>
              <a:solidFill>
                <a:srgbClr val="FFFFFF"/>
              </a:solidFill>
            </a:endParaRPr>
          </a:p>
        </p:txBody>
      </p:sp>
      <p:sp>
        <p:nvSpPr>
          <p:cNvPr id="7" name="Rounded Rectangle 6"/>
          <p:cNvSpPr/>
          <p:nvPr/>
        </p:nvSpPr>
        <p:spPr bwMode="auto">
          <a:xfrm>
            <a:off x="744538" y="5133677"/>
            <a:ext cx="7637462" cy="1114723"/>
          </a:xfrm>
          <a:prstGeom prst="roundRect">
            <a:avLst/>
          </a:prstGeom>
          <a:solidFill>
            <a:schemeClr val="bg1">
              <a:lumMod val="25000"/>
            </a:schemeClr>
          </a:solidFill>
          <a:ln w="38100" cap="flat" cmpd="sng" algn="ctr">
            <a:solidFill>
              <a:schemeClr val="tx1"/>
            </a:solidFill>
            <a:prstDash val="solid"/>
            <a:round/>
            <a:headEnd type="none" w="med" len="med"/>
            <a:tailEnd type="none" w="med" len="med"/>
          </a:ln>
          <a:effectLst>
            <a:glow rad="228600">
              <a:schemeClr val="accent4">
                <a:satMod val="175000"/>
                <a:alpha val="40000"/>
              </a:schemeClr>
            </a:glow>
            <a:innerShdw blurRad="63500" dist="50800" dir="18900000">
              <a:prstClr val="black">
                <a:alpha val="50000"/>
              </a:prstClr>
            </a:inn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None/>
              <a:tabLst>
                <a:tab pos="174625" algn="l"/>
              </a:tabLst>
            </a:pPr>
            <a:r>
              <a:rPr lang="en-US" sz="3200" b="0" dirty="0" smtClean="0">
                <a:solidFill>
                  <a:srgbClr val="FFFFFF"/>
                </a:solidFill>
                <a:latin typeface="Comic Sans MS" pitchFamily="66" charset="0"/>
              </a:rPr>
              <a:t>Use in Formal Peer Review or Any Other Review of </a:t>
            </a:r>
            <a:r>
              <a:rPr lang="en-US" sz="3200" b="0" smtClean="0">
                <a:solidFill>
                  <a:srgbClr val="FFFFFF"/>
                </a:solidFill>
                <a:latin typeface="Comic Sans MS" pitchFamily="66" charset="0"/>
              </a:rPr>
              <a:t>Research Results!</a:t>
            </a:r>
            <a:endParaRPr kumimoji="0" lang="en-US" sz="3200" b="0" i="0" u="none" strike="noStrike" cap="none" normalizeH="0" baseline="0" dirty="0" smtClean="0">
              <a:ln>
                <a:noFill/>
              </a:ln>
              <a:solidFill>
                <a:srgbClr val="FFFFFF"/>
              </a:solidFill>
              <a:effectLst/>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ext Box 2052"/>
          <p:cNvSpPr txBox="1">
            <a:spLocks noChangeArrowheads="1"/>
          </p:cNvSpPr>
          <p:nvPr/>
        </p:nvSpPr>
        <p:spPr bwMode="auto">
          <a:xfrm>
            <a:off x="765969" y="1981200"/>
            <a:ext cx="7993062" cy="457200"/>
          </a:xfrm>
          <a:prstGeom prst="rect">
            <a:avLst/>
          </a:prstGeom>
          <a:noFill/>
          <a:ln w="9525">
            <a:noFill/>
            <a:miter lim="800000"/>
            <a:headEnd/>
            <a:tailEnd/>
          </a:ln>
        </p:spPr>
        <p:txBody>
          <a:bodyPr>
            <a:spAutoFit/>
          </a:bodyPr>
          <a:lstStyle/>
          <a:p>
            <a:pPr algn="l">
              <a:spcBef>
                <a:spcPct val="50000"/>
              </a:spcBef>
              <a:buFontTx/>
              <a:buNone/>
            </a:pPr>
            <a:endParaRPr lang="en-US" sz="2400" b="0"/>
          </a:p>
        </p:txBody>
      </p:sp>
      <p:sp>
        <p:nvSpPr>
          <p:cNvPr id="559109" name="Text Box 2053"/>
          <p:cNvSpPr txBox="1">
            <a:spLocks noChangeArrowheads="1"/>
          </p:cNvSpPr>
          <p:nvPr/>
        </p:nvSpPr>
        <p:spPr bwMode="auto">
          <a:xfrm>
            <a:off x="372665" y="2286000"/>
            <a:ext cx="8474869" cy="2923877"/>
          </a:xfrm>
          <a:prstGeom prst="rect">
            <a:avLst/>
          </a:prstGeom>
          <a:noFill/>
          <a:ln w="9525">
            <a:noFill/>
            <a:miter lim="800000"/>
            <a:headEnd/>
            <a:tailEnd/>
          </a:ln>
          <a:effectLst/>
        </p:spPr>
        <p:txBody>
          <a:bodyPr wrap="square">
            <a:spAutoFit/>
          </a:bodyPr>
          <a:lstStyle/>
          <a:p>
            <a:pPr algn="l">
              <a:spcBef>
                <a:spcPct val="50000"/>
              </a:spcBef>
              <a:buFontTx/>
              <a:buNone/>
              <a:defRPr/>
            </a:pPr>
            <a:r>
              <a:rPr lang="en-US" sz="3200" b="0" dirty="0">
                <a:latin typeface="Comic Sans MS" pitchFamily="66" charset="0"/>
              </a:rPr>
              <a:t>Fabrication, falsification, or plagiarism in proposing, performing, or reviewing research or in </a:t>
            </a:r>
            <a:r>
              <a:rPr lang="en-US" sz="3200" b="0" dirty="0">
                <a:solidFill>
                  <a:srgbClr val="C00000"/>
                </a:solidFill>
                <a:latin typeface="Comic Sans MS" pitchFamily="66" charset="0"/>
              </a:rPr>
              <a:t>reporting</a:t>
            </a:r>
            <a:r>
              <a:rPr lang="en-US" sz="3200" b="0" dirty="0">
                <a:latin typeface="Comic Sans MS" pitchFamily="66" charset="0"/>
              </a:rPr>
              <a:t> research results is research misconduct.  It does not include honest error or differences </a:t>
            </a:r>
            <a:r>
              <a:rPr lang="en-US" sz="3200" b="0" dirty="0">
                <a:solidFill>
                  <a:srgbClr val="2D2D2D"/>
                </a:solidFill>
                <a:latin typeface="Comic Sans MS" pitchFamily="66" charset="0"/>
              </a:rPr>
              <a:t>of opinion. </a:t>
            </a:r>
          </a:p>
          <a:p>
            <a:pPr algn="l">
              <a:spcBef>
                <a:spcPct val="50000"/>
              </a:spcBef>
              <a:buFontTx/>
              <a:buNone/>
              <a:defRPr/>
            </a:pPr>
            <a:endParaRPr lang="en-US" sz="1600" dirty="0">
              <a:effectLst>
                <a:outerShdw blurRad="38100" dist="38100" dir="2700000" algn="tl">
                  <a:srgbClr val="FFFFFF"/>
                </a:outerShdw>
              </a:effectLst>
            </a:endParaRPr>
          </a:p>
        </p:txBody>
      </p:sp>
      <p:sp>
        <p:nvSpPr>
          <p:cNvPr id="6" name="Oval 5"/>
          <p:cNvSpPr/>
          <p:nvPr/>
        </p:nvSpPr>
        <p:spPr bwMode="auto">
          <a:xfrm>
            <a:off x="228600" y="152400"/>
            <a:ext cx="8763000" cy="1447800"/>
          </a:xfrm>
          <a:prstGeom prst="ellipse">
            <a:avLst/>
          </a:prstGeom>
          <a:solidFill>
            <a:srgbClr val="C00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Federal Definition </a:t>
            </a:r>
            <a:br>
              <a:rPr lang="en-US" sz="3600" b="0" dirty="0">
                <a:solidFill>
                  <a:srgbClr val="FFFFFF"/>
                </a:solidFill>
                <a:latin typeface="Comic Sans MS" pitchFamily="66" charset="0"/>
              </a:rPr>
            </a:br>
            <a:r>
              <a:rPr lang="en-US" sz="3600" b="0" dirty="0">
                <a:solidFill>
                  <a:srgbClr val="FFFFFF"/>
                </a:solidFill>
                <a:latin typeface="Comic Sans MS" pitchFamily="66" charset="0"/>
              </a:rPr>
              <a:t>Research </a:t>
            </a:r>
            <a:r>
              <a:rPr lang="en-US" sz="3600" b="0" dirty="0" smtClean="0">
                <a:solidFill>
                  <a:srgbClr val="FFFFFF"/>
                </a:solidFill>
                <a:latin typeface="Comic Sans MS" pitchFamily="66" charset="0"/>
              </a:rPr>
              <a:t>Misconduct</a:t>
            </a:r>
            <a:endParaRPr kumimoji="0" lang="en-US" sz="3600" b="0" i="0" u="none" strike="noStrike" cap="none" normalizeH="0" baseline="0" dirty="0" smtClean="0">
              <a:ln>
                <a:noFill/>
              </a:ln>
              <a:solidFill>
                <a:srgbClr val="FFFFFF"/>
              </a:solidFill>
            </a:endParaRPr>
          </a:p>
        </p:txBody>
      </p:sp>
      <p:sp>
        <p:nvSpPr>
          <p:cNvPr id="8" name="Rounded Rectangle 7"/>
          <p:cNvSpPr/>
          <p:nvPr/>
        </p:nvSpPr>
        <p:spPr bwMode="auto">
          <a:xfrm>
            <a:off x="1371600" y="5133677"/>
            <a:ext cx="5943600" cy="1114723"/>
          </a:xfrm>
          <a:prstGeom prst="roundRect">
            <a:avLst/>
          </a:prstGeom>
          <a:solidFill>
            <a:schemeClr val="bg1">
              <a:lumMod val="25000"/>
            </a:schemeClr>
          </a:solidFill>
          <a:ln w="38100" cap="flat" cmpd="sng" algn="ctr">
            <a:solidFill>
              <a:schemeClr val="tx1"/>
            </a:solidFill>
            <a:prstDash val="solid"/>
            <a:round/>
            <a:headEnd type="none" w="med" len="med"/>
            <a:tailEnd type="none" w="med" len="med"/>
          </a:ln>
          <a:effectLst>
            <a:glow rad="228600">
              <a:schemeClr val="accent4">
                <a:satMod val="175000"/>
                <a:alpha val="40000"/>
              </a:schemeClr>
            </a:glow>
            <a:innerShdw blurRad="63500" dist="50800" dir="18900000">
              <a:prstClr val="black">
                <a:alpha val="50000"/>
              </a:prstClr>
            </a:inn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None/>
              <a:tabLst>
                <a:tab pos="174625" algn="l"/>
              </a:tabLst>
            </a:pPr>
            <a:r>
              <a:rPr lang="en-US" sz="3200" b="0" dirty="0" smtClean="0">
                <a:solidFill>
                  <a:srgbClr val="FFFFFF"/>
                </a:solidFill>
                <a:latin typeface="Comic Sans MS" pitchFamily="66" charset="0"/>
              </a:rPr>
              <a:t>Use in Project Reports or Any Publications!</a:t>
            </a:r>
            <a:endParaRPr kumimoji="0" lang="en-US" sz="2800" b="0" i="0" u="none" strike="noStrike" cap="none" normalizeH="0" baseline="0" dirty="0" smtClean="0">
              <a:ln>
                <a:noFill/>
              </a:ln>
              <a:solidFill>
                <a:srgbClr val="FFFFFF"/>
              </a:solidFill>
              <a:effectLst/>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47688" y="76200"/>
            <a:ext cx="7758112" cy="1152525"/>
          </a:xfrm>
        </p:spPr>
        <p:txBody>
          <a:bodyPr/>
          <a:lstStyle/>
          <a:p>
            <a:pPr algn="ctr"/>
            <a:r>
              <a:rPr lang="en-US" sz="3600" dirty="0">
                <a:solidFill>
                  <a:schemeClr val="bg1">
                    <a:lumMod val="25000"/>
                  </a:schemeClr>
                </a:solidFill>
                <a:latin typeface="Comic Sans MS" pitchFamily="66" charset="0"/>
              </a:rPr>
              <a:t>Fabrication, Falsification of Medical Research </a:t>
            </a:r>
            <a:r>
              <a:rPr lang="en-US" sz="3600" dirty="0" smtClean="0">
                <a:solidFill>
                  <a:schemeClr val="bg1">
                    <a:lumMod val="25000"/>
                  </a:schemeClr>
                </a:solidFill>
                <a:latin typeface="Comic Sans MS" pitchFamily="66" charset="0"/>
              </a:rPr>
              <a:t>Data</a:t>
            </a:r>
            <a:endParaRPr lang="en-US" dirty="0">
              <a:solidFill>
                <a:schemeClr val="bg1">
                  <a:lumMod val="25000"/>
                </a:schemeClr>
              </a:solidFill>
            </a:endParaRPr>
          </a:p>
        </p:txBody>
      </p:sp>
      <p:sp>
        <p:nvSpPr>
          <p:cNvPr id="3" name="Rectangle 2"/>
          <p:cNvSpPr/>
          <p:nvPr/>
        </p:nvSpPr>
        <p:spPr>
          <a:xfrm>
            <a:off x="152400" y="1295400"/>
            <a:ext cx="8991600" cy="5355312"/>
          </a:xfrm>
          <a:prstGeom prst="rect">
            <a:avLst/>
          </a:prstGeom>
        </p:spPr>
        <p:txBody>
          <a:bodyPr wrap="square">
            <a:spAutoFit/>
          </a:bodyPr>
          <a:lstStyle/>
          <a:p>
            <a:pPr>
              <a:buNone/>
            </a:pPr>
            <a:r>
              <a:rPr lang="en-US" sz="2400" dirty="0" smtClean="0">
                <a:latin typeface="Comic Sans MS" pitchFamily="66" charset="0"/>
              </a:rPr>
              <a:t>By</a:t>
            </a:r>
            <a:r>
              <a:rPr lang="en-US" sz="2400" dirty="0">
                <a:latin typeface="Comic Sans MS" pitchFamily="66" charset="0"/>
              </a:rPr>
              <a:t> Gary </a:t>
            </a:r>
            <a:r>
              <a:rPr lang="en-US" sz="2400" dirty="0" err="1" smtClean="0">
                <a:latin typeface="Comic Sans MS" pitchFamily="66" charset="0"/>
              </a:rPr>
              <a:t>Schwitzer</a:t>
            </a:r>
            <a:r>
              <a:rPr lang="en-US" sz="2400" dirty="0" smtClean="0">
                <a:latin typeface="Comic Sans MS" pitchFamily="66" charset="0"/>
              </a:rPr>
              <a:t>, January </a:t>
            </a:r>
            <a:r>
              <a:rPr lang="en-US" sz="2400" dirty="0">
                <a:latin typeface="Comic Sans MS" pitchFamily="66" charset="0"/>
              </a:rPr>
              <a:t>25, </a:t>
            </a:r>
            <a:r>
              <a:rPr lang="en-US" sz="2400" dirty="0" smtClean="0">
                <a:latin typeface="Comic Sans MS" pitchFamily="66" charset="0"/>
              </a:rPr>
              <a:t>2012</a:t>
            </a:r>
          </a:p>
          <a:p>
            <a:pPr>
              <a:buNone/>
            </a:pPr>
            <a:endParaRPr lang="en-US" dirty="0"/>
          </a:p>
          <a:p>
            <a:pPr algn="l">
              <a:buNone/>
            </a:pPr>
            <a:r>
              <a:rPr lang="en-US" sz="2000" b="0" dirty="0">
                <a:latin typeface="Comic Sans MS" pitchFamily="66" charset="0"/>
              </a:rPr>
              <a:t>The </a:t>
            </a:r>
            <a:r>
              <a:rPr lang="en-US" sz="2000" b="0" dirty="0" smtClean="0">
                <a:latin typeface="Comic Sans MS" pitchFamily="66" charset="0"/>
              </a:rPr>
              <a:t>British Medical Journal reports</a:t>
            </a:r>
            <a:r>
              <a:rPr lang="en-US" sz="2000" b="0" dirty="0">
                <a:latin typeface="Comic Sans MS" pitchFamily="66" charset="0"/>
              </a:rPr>
              <a:t>:</a:t>
            </a:r>
          </a:p>
          <a:p>
            <a:pPr algn="l">
              <a:buNone/>
            </a:pPr>
            <a:r>
              <a:rPr lang="en-US" sz="2000" b="0" dirty="0">
                <a:latin typeface="Comic Sans MS" pitchFamily="66" charset="0"/>
              </a:rPr>
              <a:t>“More than one in ten (13%) UK-based scientists or doctors have witnessed colleagues intentionally altering or fabricating data during their research or for the purposes of publication, while 6% say they are aware of possible research misconduct at their institution that has not been properly investigated, reveals a </a:t>
            </a:r>
            <a:r>
              <a:rPr lang="en-US" sz="2000" b="0" i="1" dirty="0">
                <a:latin typeface="Comic Sans MS" pitchFamily="66" charset="0"/>
              </a:rPr>
              <a:t>BMJ</a:t>
            </a:r>
            <a:r>
              <a:rPr lang="en-US" sz="2000" b="0" dirty="0">
                <a:latin typeface="Comic Sans MS" pitchFamily="66" charset="0"/>
              </a:rPr>
              <a:t> survey published today which attracted over 2,700 responses</a:t>
            </a:r>
            <a:r>
              <a:rPr lang="en-US" sz="2000" b="0" dirty="0" smtClean="0">
                <a:latin typeface="Comic Sans MS" pitchFamily="66" charset="0"/>
              </a:rPr>
              <a:t>.</a:t>
            </a:r>
          </a:p>
          <a:p>
            <a:pPr algn="l">
              <a:buNone/>
            </a:pPr>
            <a:endParaRPr lang="en-US" sz="2000" b="0" dirty="0">
              <a:latin typeface="Comic Sans MS" pitchFamily="66" charset="0"/>
            </a:endParaRPr>
          </a:p>
          <a:p>
            <a:pPr algn="l">
              <a:buNone/>
            </a:pPr>
            <a:r>
              <a:rPr lang="en-US" sz="2000" b="0" dirty="0" err="1" smtClean="0">
                <a:latin typeface="Comic Sans MS" pitchFamily="66" charset="0"/>
              </a:rPr>
              <a:t>Dr</a:t>
            </a:r>
            <a:r>
              <a:rPr lang="en-US" sz="2000" b="0" dirty="0" smtClean="0">
                <a:latin typeface="Comic Sans MS" pitchFamily="66" charset="0"/>
              </a:rPr>
              <a:t> </a:t>
            </a:r>
            <a:r>
              <a:rPr lang="en-US" sz="2000" b="0" dirty="0">
                <a:latin typeface="Comic Sans MS" pitchFamily="66" charset="0"/>
              </a:rPr>
              <a:t>Fiona </a:t>
            </a:r>
            <a:r>
              <a:rPr lang="en-US" sz="2000" b="0" dirty="0" err="1">
                <a:latin typeface="Comic Sans MS" pitchFamily="66" charset="0"/>
              </a:rPr>
              <a:t>Godlee</a:t>
            </a:r>
            <a:r>
              <a:rPr lang="en-US" sz="2000" b="0" dirty="0">
                <a:latin typeface="Comic Sans MS" pitchFamily="66" charset="0"/>
              </a:rPr>
              <a:t>, </a:t>
            </a:r>
            <a:r>
              <a:rPr lang="en-US" sz="2000" b="0" i="1" dirty="0">
                <a:latin typeface="Comic Sans MS" pitchFamily="66" charset="0"/>
              </a:rPr>
              <a:t>BMJ</a:t>
            </a:r>
            <a:r>
              <a:rPr lang="en-US" sz="2000" b="0" dirty="0">
                <a:latin typeface="Comic Sans MS" pitchFamily="66" charset="0"/>
              </a:rPr>
              <a:t> </a:t>
            </a:r>
            <a:r>
              <a:rPr lang="en-US" sz="2000" b="0" dirty="0" smtClean="0">
                <a:latin typeface="Comic Sans MS" pitchFamily="66" charset="0"/>
              </a:rPr>
              <a:t> Editor </a:t>
            </a:r>
            <a:r>
              <a:rPr lang="en-US" sz="2000" b="0" dirty="0">
                <a:latin typeface="Comic Sans MS" pitchFamily="66" charset="0"/>
              </a:rPr>
              <a:t>in Chief, said: “While our survey can’t provide a true estimate of how much research misconduct there is in the UK, it does show that there is a substantial number of cases and that UK institutions are failing to investigate adequately, if at all. The </a:t>
            </a:r>
            <a:r>
              <a:rPr lang="en-US" sz="2000" b="0" i="1" dirty="0">
                <a:latin typeface="Comic Sans MS" pitchFamily="66" charset="0"/>
              </a:rPr>
              <a:t>BMJ</a:t>
            </a:r>
            <a:r>
              <a:rPr lang="en-US" sz="2000" b="0" dirty="0">
                <a:latin typeface="Comic Sans MS" pitchFamily="66" charset="0"/>
              </a:rPr>
              <a:t> has been told of junior academics being advised to keep concerns to themselves to protect their careers, being bullied into not publishing their findings, or having their contracts terminated when they spoke out.”</a:t>
            </a:r>
            <a:endParaRPr lang="en-US" sz="2000" b="0" dirty="0">
              <a:effectLst/>
              <a:latin typeface="Comic Sans MS" pitchFamily="66" charset="0"/>
            </a:endParaRPr>
          </a:p>
        </p:txBody>
      </p:sp>
    </p:spTree>
    <p:extLst>
      <p:ext uri="{BB962C8B-B14F-4D97-AF65-F5344CB8AC3E}">
        <p14:creationId xmlns:p14="http://schemas.microsoft.com/office/powerpoint/2010/main" val="961210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1152525"/>
          </a:xfrm>
        </p:spPr>
        <p:txBody>
          <a:bodyPr/>
          <a:lstStyle/>
          <a:p>
            <a:pPr algn="ctr"/>
            <a:r>
              <a:rPr lang="en-US" sz="3600" dirty="0" smtClean="0">
                <a:solidFill>
                  <a:schemeClr val="tx1"/>
                </a:solidFill>
                <a:latin typeface="Comic Sans MS" pitchFamily="66" charset="0"/>
                <a:cs typeface="Arial" charset="0"/>
              </a:rPr>
              <a:t/>
            </a:r>
            <a:br>
              <a:rPr lang="en-US" sz="3600" dirty="0" smtClean="0">
                <a:solidFill>
                  <a:schemeClr val="tx1"/>
                </a:solidFill>
                <a:latin typeface="Comic Sans MS" pitchFamily="66" charset="0"/>
                <a:cs typeface="Arial" charset="0"/>
              </a:rPr>
            </a:br>
            <a:r>
              <a:rPr lang="en-US" sz="3600" dirty="0">
                <a:solidFill>
                  <a:schemeClr val="tx1"/>
                </a:solidFill>
                <a:latin typeface="Comic Sans MS" pitchFamily="66" charset="0"/>
                <a:cs typeface="Arial" charset="0"/>
              </a:rPr>
              <a:t/>
            </a:r>
            <a:br>
              <a:rPr lang="en-US" sz="3600" dirty="0">
                <a:solidFill>
                  <a:schemeClr val="tx1"/>
                </a:solidFill>
                <a:latin typeface="Comic Sans MS" pitchFamily="66" charset="0"/>
                <a:cs typeface="Arial" charset="0"/>
              </a:rPr>
            </a:br>
            <a:r>
              <a:rPr lang="en-US" sz="3600" dirty="0" smtClean="0">
                <a:solidFill>
                  <a:schemeClr val="tx1"/>
                </a:solidFill>
                <a:latin typeface="Comic Sans MS" pitchFamily="66" charset="0"/>
                <a:cs typeface="Arial" charset="0"/>
              </a:rPr>
              <a:t/>
            </a:r>
            <a:br>
              <a:rPr lang="en-US" sz="3600" dirty="0" smtClean="0">
                <a:solidFill>
                  <a:schemeClr val="tx1"/>
                </a:solidFill>
                <a:latin typeface="Comic Sans MS" pitchFamily="66" charset="0"/>
                <a:cs typeface="Arial" charset="0"/>
              </a:rPr>
            </a:br>
            <a:r>
              <a:rPr lang="en-US" sz="3600" dirty="0">
                <a:solidFill>
                  <a:schemeClr val="tx1"/>
                </a:solidFill>
                <a:latin typeface="Comic Sans MS" pitchFamily="66" charset="0"/>
                <a:cs typeface="Arial" charset="0"/>
              </a:rPr>
              <a:t/>
            </a:r>
            <a:br>
              <a:rPr lang="en-US" sz="3600" dirty="0">
                <a:solidFill>
                  <a:schemeClr val="tx1"/>
                </a:solidFill>
                <a:latin typeface="Comic Sans MS" pitchFamily="66" charset="0"/>
                <a:cs typeface="Arial" charset="0"/>
              </a:rPr>
            </a:br>
            <a:r>
              <a:rPr lang="en-US" sz="3600" dirty="0" smtClean="0">
                <a:solidFill>
                  <a:schemeClr val="tx1"/>
                </a:solidFill>
                <a:latin typeface="Comic Sans MS" pitchFamily="66" charset="0"/>
                <a:cs typeface="Arial" charset="0"/>
              </a:rPr>
              <a:t/>
            </a:r>
            <a:br>
              <a:rPr lang="en-US" sz="3600" dirty="0" smtClean="0">
                <a:solidFill>
                  <a:schemeClr val="tx1"/>
                </a:solidFill>
                <a:latin typeface="Comic Sans MS" pitchFamily="66" charset="0"/>
                <a:cs typeface="Arial" charset="0"/>
              </a:rPr>
            </a:br>
            <a:r>
              <a:rPr lang="en-US" sz="3600" dirty="0">
                <a:solidFill>
                  <a:schemeClr val="tx1"/>
                </a:solidFill>
                <a:latin typeface="Comic Sans MS" pitchFamily="66" charset="0"/>
                <a:cs typeface="Arial" charset="0"/>
              </a:rPr>
              <a:t/>
            </a:r>
            <a:br>
              <a:rPr lang="en-US" sz="3600" dirty="0">
                <a:solidFill>
                  <a:schemeClr val="tx1"/>
                </a:solidFill>
                <a:latin typeface="Comic Sans MS" pitchFamily="66" charset="0"/>
                <a:cs typeface="Arial" charset="0"/>
              </a:rPr>
            </a:br>
            <a:r>
              <a:rPr lang="en-US" sz="3600" dirty="0" smtClean="0">
                <a:solidFill>
                  <a:schemeClr val="tx1"/>
                </a:solidFill>
                <a:latin typeface="Comic Sans MS" pitchFamily="66" charset="0"/>
                <a:cs typeface="Arial" charset="0"/>
              </a:rPr>
              <a:t/>
            </a:r>
            <a:br>
              <a:rPr lang="en-US" sz="3600" dirty="0" smtClean="0">
                <a:solidFill>
                  <a:schemeClr val="tx1"/>
                </a:solidFill>
                <a:latin typeface="Comic Sans MS" pitchFamily="66" charset="0"/>
                <a:cs typeface="Arial" charset="0"/>
              </a:rPr>
            </a:br>
            <a:r>
              <a:rPr lang="en-US" sz="3600" dirty="0">
                <a:solidFill>
                  <a:schemeClr val="tx1"/>
                </a:solidFill>
                <a:latin typeface="Comic Sans MS" pitchFamily="66" charset="0"/>
                <a:cs typeface="Arial" charset="0"/>
              </a:rPr>
              <a:t/>
            </a:r>
            <a:br>
              <a:rPr lang="en-US" sz="3600" dirty="0">
                <a:solidFill>
                  <a:schemeClr val="tx1"/>
                </a:solidFill>
                <a:latin typeface="Comic Sans MS" pitchFamily="66" charset="0"/>
                <a:cs typeface="Arial" charset="0"/>
              </a:rPr>
            </a:br>
            <a:r>
              <a:rPr lang="en-US" sz="3600" dirty="0" smtClean="0">
                <a:solidFill>
                  <a:schemeClr val="tx1"/>
                </a:solidFill>
                <a:latin typeface="Comic Sans MS" pitchFamily="66" charset="0"/>
                <a:cs typeface="Arial" charset="0"/>
              </a:rPr>
              <a:t/>
            </a:r>
            <a:br>
              <a:rPr lang="en-US" sz="3600" dirty="0" smtClean="0">
                <a:solidFill>
                  <a:schemeClr val="tx1"/>
                </a:solidFill>
                <a:latin typeface="Comic Sans MS" pitchFamily="66" charset="0"/>
                <a:cs typeface="Arial" charset="0"/>
              </a:rPr>
            </a:br>
            <a:r>
              <a:rPr lang="en-US" sz="3600" dirty="0">
                <a:solidFill>
                  <a:schemeClr val="tx1"/>
                </a:solidFill>
                <a:latin typeface="Comic Sans MS" pitchFamily="66" charset="0"/>
                <a:cs typeface="Arial" charset="0"/>
              </a:rPr>
              <a:t/>
            </a:r>
            <a:br>
              <a:rPr lang="en-US" sz="3600" dirty="0">
                <a:solidFill>
                  <a:schemeClr val="tx1"/>
                </a:solidFill>
                <a:latin typeface="Comic Sans MS" pitchFamily="66" charset="0"/>
                <a:cs typeface="Arial" charset="0"/>
              </a:rPr>
            </a:br>
            <a:r>
              <a:rPr lang="en-US" sz="3600" dirty="0" smtClean="0">
                <a:solidFill>
                  <a:schemeClr val="tx1"/>
                </a:solidFill>
                <a:latin typeface="Comic Sans MS" pitchFamily="66" charset="0"/>
                <a:cs typeface="Arial" charset="0"/>
              </a:rPr>
              <a:t/>
            </a:r>
            <a:br>
              <a:rPr lang="en-US" sz="3600" dirty="0" smtClean="0">
                <a:solidFill>
                  <a:schemeClr val="tx1"/>
                </a:solidFill>
                <a:latin typeface="Comic Sans MS" pitchFamily="66" charset="0"/>
                <a:cs typeface="Arial" charset="0"/>
              </a:rPr>
            </a:br>
            <a:r>
              <a:rPr lang="en-US" sz="3600" dirty="0">
                <a:solidFill>
                  <a:schemeClr val="tx1"/>
                </a:solidFill>
                <a:latin typeface="Comic Sans MS" pitchFamily="66" charset="0"/>
                <a:cs typeface="Arial" charset="0"/>
              </a:rPr>
              <a:t/>
            </a:r>
            <a:br>
              <a:rPr lang="en-US" sz="3600" dirty="0">
                <a:solidFill>
                  <a:schemeClr val="tx1"/>
                </a:solidFill>
                <a:latin typeface="Comic Sans MS" pitchFamily="66" charset="0"/>
                <a:cs typeface="Arial" charset="0"/>
              </a:rPr>
            </a:br>
            <a:r>
              <a:rPr lang="en-US" sz="3600" dirty="0" smtClean="0">
                <a:solidFill>
                  <a:schemeClr val="tx1"/>
                </a:solidFill>
                <a:latin typeface="Comic Sans MS" pitchFamily="66" charset="0"/>
                <a:cs typeface="Arial" charset="0"/>
              </a:rPr>
              <a:t/>
            </a:r>
            <a:br>
              <a:rPr lang="en-US" sz="3600" dirty="0" smtClean="0">
                <a:solidFill>
                  <a:schemeClr val="tx1"/>
                </a:solidFill>
                <a:latin typeface="Comic Sans MS" pitchFamily="66" charset="0"/>
                <a:cs typeface="Arial" charset="0"/>
              </a:rPr>
            </a:br>
            <a:r>
              <a:rPr lang="en-US" sz="3600" dirty="0">
                <a:solidFill>
                  <a:schemeClr val="tx1"/>
                </a:solidFill>
                <a:latin typeface="Comic Sans MS" pitchFamily="66" charset="0"/>
                <a:cs typeface="Arial" charset="0"/>
              </a:rPr>
              <a:t/>
            </a:r>
            <a:br>
              <a:rPr lang="en-US" sz="3600" dirty="0">
                <a:solidFill>
                  <a:schemeClr val="tx1"/>
                </a:solidFill>
                <a:latin typeface="Comic Sans MS" pitchFamily="66" charset="0"/>
                <a:cs typeface="Arial" charset="0"/>
              </a:rPr>
            </a:br>
            <a:r>
              <a:rPr lang="en-US" sz="3600" dirty="0">
                <a:solidFill>
                  <a:schemeClr val="bg1">
                    <a:lumMod val="25000"/>
                  </a:schemeClr>
                </a:solidFill>
                <a:latin typeface="Comic Sans MS" pitchFamily="66" charset="0"/>
                <a:cs typeface="Arial" charset="0"/>
              </a:rPr>
              <a:t>Disgraced Cloning Expert Convicted in South Korea </a:t>
            </a:r>
            <a:endParaRPr lang="en-US" sz="3600" dirty="0">
              <a:solidFill>
                <a:schemeClr val="bg1">
                  <a:lumMod val="25000"/>
                </a:schemeClr>
              </a:solidFill>
            </a:endParaRPr>
          </a:p>
        </p:txBody>
      </p:sp>
      <p:sp>
        <p:nvSpPr>
          <p:cNvPr id="3" name="Content Placeholder 2"/>
          <p:cNvSpPr>
            <a:spLocks noGrp="1"/>
          </p:cNvSpPr>
          <p:nvPr>
            <p:ph idx="1"/>
          </p:nvPr>
        </p:nvSpPr>
        <p:spPr>
          <a:xfrm>
            <a:off x="152400" y="2133600"/>
            <a:ext cx="8839200" cy="4352925"/>
          </a:xfrm>
        </p:spPr>
        <p:txBody>
          <a:bodyPr/>
          <a:lstStyle/>
          <a:p>
            <a:pPr marL="0" indent="0">
              <a:buNone/>
            </a:pPr>
            <a:endParaRPr lang="en-US" sz="1000" dirty="0" smtClean="0"/>
          </a:p>
          <a:p>
            <a:pPr marL="0" lvl="0" indent="0">
              <a:spcBef>
                <a:spcPct val="0"/>
              </a:spcBef>
              <a:buClrTx/>
              <a:buSzTx/>
              <a:buNone/>
            </a:pPr>
            <a:r>
              <a:rPr lang="en-US" sz="2400" dirty="0" smtClean="0">
                <a:latin typeface="Comic Sans MS" pitchFamily="66" charset="0"/>
                <a:cs typeface="Arial" charset="0"/>
              </a:rPr>
              <a:t>SEOUL</a:t>
            </a:r>
            <a:r>
              <a:rPr lang="en-US" sz="2400" dirty="0">
                <a:latin typeface="Comic Sans MS" pitchFamily="66" charset="0"/>
                <a:cs typeface="Arial" charset="0"/>
              </a:rPr>
              <a:t>, South Korea </a:t>
            </a:r>
            <a:r>
              <a:rPr lang="en-US" sz="2400" dirty="0" smtClean="0">
                <a:latin typeface="Comic Sans MS" pitchFamily="66" charset="0"/>
                <a:cs typeface="Arial" charset="0"/>
              </a:rPr>
              <a:t>– Hwang Woo-</a:t>
            </a:r>
            <a:r>
              <a:rPr lang="en-US" sz="2400" dirty="0" err="1" smtClean="0">
                <a:latin typeface="Comic Sans MS" pitchFamily="66" charset="0"/>
                <a:cs typeface="Arial" charset="0"/>
              </a:rPr>
              <a:t>suk</a:t>
            </a:r>
            <a:r>
              <a:rPr lang="en-US" sz="2400" dirty="0" smtClean="0">
                <a:latin typeface="Comic Sans MS" pitchFamily="66" charset="0"/>
                <a:cs typeface="Arial" charset="0"/>
              </a:rPr>
              <a:t>, a </a:t>
            </a:r>
            <a:r>
              <a:rPr lang="en-US" sz="2400" dirty="0">
                <a:latin typeface="Comic Sans MS" pitchFamily="66" charset="0"/>
                <a:cs typeface="Arial" charset="0"/>
              </a:rPr>
              <a:t>disgraced cloning expert </a:t>
            </a:r>
            <a:r>
              <a:rPr lang="en-US" sz="2400" dirty="0" smtClean="0">
                <a:latin typeface="Comic Sans MS" pitchFamily="66" charset="0"/>
                <a:cs typeface="Arial" charset="0"/>
              </a:rPr>
              <a:t>from South Korea </a:t>
            </a:r>
            <a:r>
              <a:rPr lang="en-US" sz="2400" dirty="0">
                <a:latin typeface="Comic Sans MS" pitchFamily="66" charset="0"/>
                <a:cs typeface="Arial" charset="0"/>
              </a:rPr>
              <a:t>who had claimed major breakthroughs in stem-cell research, was </a:t>
            </a:r>
            <a:r>
              <a:rPr lang="en-US" sz="2400" u="sng" dirty="0">
                <a:latin typeface="Comic Sans MS" pitchFamily="66" charset="0"/>
                <a:cs typeface="Arial" charset="0"/>
              </a:rPr>
              <a:t>convicted</a:t>
            </a:r>
            <a:r>
              <a:rPr lang="en-US" sz="2400" dirty="0">
                <a:latin typeface="Comic Sans MS" pitchFamily="66" charset="0"/>
                <a:cs typeface="Arial" charset="0"/>
              </a:rPr>
              <a:t> Monday of </a:t>
            </a:r>
            <a:r>
              <a:rPr lang="en-US" sz="2400" u="sng" dirty="0">
                <a:solidFill>
                  <a:schemeClr val="bg1">
                    <a:lumMod val="25000"/>
                  </a:schemeClr>
                </a:solidFill>
                <a:latin typeface="Comic Sans MS" pitchFamily="66" charset="0"/>
                <a:cs typeface="Arial" charset="0"/>
              </a:rPr>
              <a:t>falsifying</a:t>
            </a:r>
            <a:r>
              <a:rPr lang="en-US" sz="2400" dirty="0">
                <a:latin typeface="Comic Sans MS" pitchFamily="66" charset="0"/>
                <a:cs typeface="Arial" charset="0"/>
              </a:rPr>
              <a:t> his papers and </a:t>
            </a:r>
            <a:r>
              <a:rPr lang="en-US" sz="2400" u="sng" dirty="0">
                <a:latin typeface="Comic Sans MS" pitchFamily="66" charset="0"/>
                <a:cs typeface="Arial" charset="0"/>
              </a:rPr>
              <a:t>embezzling government research funds</a:t>
            </a:r>
            <a:r>
              <a:rPr lang="en-US" sz="2400" dirty="0">
                <a:latin typeface="Comic Sans MS" pitchFamily="66" charset="0"/>
                <a:cs typeface="Arial" charset="0"/>
              </a:rPr>
              <a:t>. A judge sentenced him to a suspended two-year prison term, saying Dr. Hwang had shown remorse and had not taken research money for personal use. </a:t>
            </a:r>
          </a:p>
          <a:p>
            <a:pPr marL="0" lvl="0" indent="0">
              <a:spcBef>
                <a:spcPct val="0"/>
              </a:spcBef>
              <a:buClrTx/>
              <a:buSzTx/>
              <a:buNone/>
            </a:pPr>
            <a:r>
              <a:rPr lang="en-US" sz="2400" dirty="0">
                <a:latin typeface="Comic Sans MS" pitchFamily="66" charset="0"/>
                <a:cs typeface="Arial" charset="0"/>
              </a:rPr>
              <a:t>Dr. Hwang was once hailed as a national hero in the South. His school, Seoul National University, disowned him in 2005, saying that he had fabricated the papers he had published to global acclaim.</a:t>
            </a:r>
          </a:p>
          <a:p>
            <a:endParaRPr lang="en-US" sz="2400" dirty="0"/>
          </a:p>
        </p:txBody>
      </p:sp>
      <p:sp>
        <p:nvSpPr>
          <p:cNvPr id="4" name="Rectangle 1"/>
          <p:cNvSpPr>
            <a:spLocks noChangeArrowheads="1"/>
          </p:cNvSpPr>
          <p:nvPr/>
        </p:nvSpPr>
        <p:spPr bwMode="auto">
          <a:xfrm>
            <a:off x="4419601" y="1447800"/>
            <a:ext cx="472439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cs typeface="Arial" charset="0"/>
              </a:rPr>
              <a:t>  </a:t>
            </a:r>
            <a:r>
              <a:rPr lang="en-US" sz="2400" dirty="0" smtClean="0">
                <a:latin typeface="Comic Sans MS" pitchFamily="66" charset="0"/>
                <a:cs typeface="Arial" charset="0"/>
              </a:rPr>
              <a:t>October </a:t>
            </a:r>
            <a:r>
              <a:rPr lang="en-US" sz="2400" dirty="0">
                <a:latin typeface="Comic Sans MS" pitchFamily="66" charset="0"/>
                <a:cs typeface="Arial" charset="0"/>
              </a:rPr>
              <a:t>26, 2009 </a:t>
            </a:r>
            <a:endParaRPr lang="en-US" sz="2400" dirty="0">
              <a:latin typeface="Comic Sans MS" pitchFamily="66" charset="0"/>
              <a:cs typeface="Arial" charset="0"/>
            </a:endParaRPr>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1587" y="1447800"/>
            <a:ext cx="3013213" cy="455947"/>
          </a:xfrm>
          <a:prstGeom prst="rect">
            <a:avLst/>
          </a:prstGeom>
          <a:solidFill>
            <a:schemeClr val="bg1"/>
          </a:solidFill>
          <a:ln>
            <a:solidFill>
              <a:schemeClr val="tx1"/>
            </a:solidFill>
          </a:ln>
        </p:spPr>
      </p:pic>
    </p:spTree>
    <p:extLst>
      <p:ext uri="{BB962C8B-B14F-4D97-AF65-F5344CB8AC3E}">
        <p14:creationId xmlns:p14="http://schemas.microsoft.com/office/powerpoint/2010/main" val="7566345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915400" cy="1381125"/>
          </a:xfrm>
        </p:spPr>
        <p:txBody>
          <a:bodyPr/>
          <a:lstStyle/>
          <a:p>
            <a:pPr algn="ctr"/>
            <a:r>
              <a:rPr lang="en-US" sz="3600" dirty="0">
                <a:solidFill>
                  <a:schemeClr val="bg1">
                    <a:lumMod val="25000"/>
                  </a:schemeClr>
                </a:solidFill>
                <a:latin typeface="Comic Sans MS" pitchFamily="66" charset="0"/>
              </a:rPr>
              <a:t>Former Harvard professor Marc Hauser fabricated, manipulated </a:t>
            </a:r>
            <a:r>
              <a:rPr lang="en-US" sz="3600" dirty="0" smtClean="0">
                <a:solidFill>
                  <a:schemeClr val="bg1">
                    <a:lumMod val="25000"/>
                  </a:schemeClr>
                </a:solidFill>
                <a:latin typeface="Comic Sans MS" pitchFamily="66" charset="0"/>
              </a:rPr>
              <a:t>data</a:t>
            </a:r>
            <a:endParaRPr lang="en-US" sz="3600" dirty="0">
              <a:solidFill>
                <a:schemeClr val="bg1">
                  <a:lumMod val="25000"/>
                </a:schemeClr>
              </a:solidFill>
            </a:endParaRPr>
          </a:p>
        </p:txBody>
      </p:sp>
      <p:sp>
        <p:nvSpPr>
          <p:cNvPr id="3" name="Content Placeholder 2"/>
          <p:cNvSpPr>
            <a:spLocks noGrp="1"/>
          </p:cNvSpPr>
          <p:nvPr>
            <p:ph idx="1"/>
          </p:nvPr>
        </p:nvSpPr>
        <p:spPr>
          <a:xfrm>
            <a:off x="152400" y="1905000"/>
            <a:ext cx="8686800" cy="4886325"/>
          </a:xfrm>
        </p:spPr>
        <p:txBody>
          <a:bodyPr/>
          <a:lstStyle/>
          <a:p>
            <a:pPr marL="0" indent="0">
              <a:buNone/>
            </a:pPr>
            <a:r>
              <a:rPr lang="en-US" sz="2100" dirty="0" smtClean="0">
                <a:latin typeface="Comic Sans MS" pitchFamily="66" charset="0"/>
              </a:rPr>
              <a:t>Marc </a:t>
            </a:r>
            <a:r>
              <a:rPr lang="en-US" sz="2100" dirty="0">
                <a:latin typeface="Comic Sans MS" pitchFamily="66" charset="0"/>
              </a:rPr>
              <a:t>Hauser, a prolific scientist and popular psychology professor who last summer </a:t>
            </a:r>
            <a:r>
              <a:rPr lang="en-US" sz="2100" u="sng" dirty="0">
                <a:solidFill>
                  <a:schemeClr val="bg1">
                    <a:lumMod val="25000"/>
                  </a:schemeClr>
                </a:solidFill>
                <a:latin typeface="Comic Sans MS" pitchFamily="66" charset="0"/>
              </a:rPr>
              <a:t>resigned</a:t>
            </a:r>
            <a:r>
              <a:rPr lang="en-US" sz="2100" dirty="0">
                <a:latin typeface="Comic Sans MS" pitchFamily="66" charset="0"/>
              </a:rPr>
              <a:t> from Harvard University, had </a:t>
            </a:r>
            <a:r>
              <a:rPr lang="en-US" sz="2100" u="sng" dirty="0">
                <a:latin typeface="Comic Sans MS" pitchFamily="66" charset="0"/>
              </a:rPr>
              <a:t>fabricated data</a:t>
            </a:r>
            <a:r>
              <a:rPr lang="en-US" sz="2100" dirty="0">
                <a:latin typeface="Comic Sans MS" pitchFamily="66" charset="0"/>
              </a:rPr>
              <a:t>, </a:t>
            </a:r>
            <a:r>
              <a:rPr lang="en-US" sz="2100" u="sng" dirty="0">
                <a:latin typeface="Comic Sans MS" pitchFamily="66" charset="0"/>
              </a:rPr>
              <a:t>manipulated results in multiple experiments</a:t>
            </a:r>
            <a:r>
              <a:rPr lang="en-US" sz="2100" dirty="0">
                <a:latin typeface="Comic Sans MS" pitchFamily="66" charset="0"/>
              </a:rPr>
              <a:t>, and </a:t>
            </a:r>
            <a:r>
              <a:rPr lang="en-US" sz="2100" u="sng" dirty="0">
                <a:latin typeface="Comic Sans MS" pitchFamily="66" charset="0"/>
              </a:rPr>
              <a:t>described how studies were conducted in factually incorrect ways</a:t>
            </a:r>
            <a:r>
              <a:rPr lang="en-US" sz="2100" dirty="0">
                <a:latin typeface="Comic Sans MS" pitchFamily="66" charset="0"/>
              </a:rPr>
              <a:t>, according to the findings of a federal research oversight agency posted online </a:t>
            </a:r>
            <a:r>
              <a:rPr lang="en-US" sz="2100" dirty="0" smtClean="0">
                <a:latin typeface="Comic Sans MS" pitchFamily="66" charset="0"/>
              </a:rPr>
              <a:t>Wednesday.</a:t>
            </a:r>
          </a:p>
          <a:p>
            <a:pPr marL="0" indent="0">
              <a:buNone/>
            </a:pPr>
            <a:r>
              <a:rPr lang="en-US" sz="2100" dirty="0" smtClean="0">
                <a:latin typeface="Comic Sans MS" pitchFamily="66" charset="0"/>
              </a:rPr>
              <a:t>The report provides </a:t>
            </a:r>
            <a:r>
              <a:rPr lang="en-US" sz="2100" dirty="0">
                <a:latin typeface="Comic Sans MS" pitchFamily="66" charset="0"/>
              </a:rPr>
              <a:t>the greatest insight yet into the problems that triggered a three-year internal university investigation that concluded in 2010 that Hauser, a star professor and public intellectual, had </a:t>
            </a:r>
            <a:r>
              <a:rPr lang="en-US" sz="2100" u="sng" dirty="0">
                <a:latin typeface="Comic Sans MS" pitchFamily="66" charset="0"/>
              </a:rPr>
              <a:t>committed eight instances of scientific misconduct</a:t>
            </a:r>
            <a:r>
              <a:rPr lang="en-US" sz="2100" dirty="0">
                <a:latin typeface="Comic Sans MS" pitchFamily="66" charset="0"/>
              </a:rPr>
              <a:t>. The document, which will be published in the Federal Register Thursday, found six cases in which Hauser engaged in research </a:t>
            </a:r>
            <a:r>
              <a:rPr lang="en-US" sz="2100" u="sng" dirty="0">
                <a:solidFill>
                  <a:schemeClr val="bg1">
                    <a:lumMod val="25000"/>
                  </a:schemeClr>
                </a:solidFill>
                <a:latin typeface="Comic Sans MS" pitchFamily="66" charset="0"/>
              </a:rPr>
              <a:t>misconduct in work supported by the National Institutes of Health</a:t>
            </a:r>
            <a:r>
              <a:rPr lang="en-US" sz="2100" dirty="0">
                <a:latin typeface="Comic Sans MS" pitchFamily="66" charset="0"/>
              </a:rPr>
              <a:t>. One paper was retracted and two were corrected, and other problems were found in unpublished work</a:t>
            </a:r>
            <a:r>
              <a:rPr lang="en-US" sz="2100" dirty="0" smtClean="0">
                <a:latin typeface="Comic Sans MS" pitchFamily="66" charset="0"/>
              </a:rPr>
              <a:t>.</a:t>
            </a:r>
            <a:endParaRPr lang="en-US" sz="2100" dirty="0">
              <a:latin typeface="Comic Sans MS" pitchFamily="66" charset="0"/>
            </a:endParaRPr>
          </a:p>
          <a:p>
            <a:endParaRPr lang="en-US" dirty="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371600"/>
            <a:ext cx="3013213" cy="455947"/>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5" name="Rectangle 4"/>
          <p:cNvSpPr/>
          <p:nvPr/>
        </p:nvSpPr>
        <p:spPr>
          <a:xfrm>
            <a:off x="4740171" y="1371600"/>
            <a:ext cx="3260829" cy="461665"/>
          </a:xfrm>
          <a:prstGeom prst="rect">
            <a:avLst/>
          </a:prstGeom>
        </p:spPr>
        <p:txBody>
          <a:bodyPr wrap="none">
            <a:spAutoFit/>
          </a:bodyPr>
          <a:lstStyle/>
          <a:p>
            <a:pPr>
              <a:buNone/>
            </a:pPr>
            <a:r>
              <a:rPr lang="en-US" sz="2400" dirty="0">
                <a:latin typeface="Comic Sans MS" pitchFamily="66" charset="0"/>
              </a:rPr>
              <a:t>September 5, 2012 </a:t>
            </a:r>
          </a:p>
        </p:txBody>
      </p:sp>
    </p:spTree>
    <p:extLst>
      <p:ext uri="{BB962C8B-B14F-4D97-AF65-F5344CB8AC3E}">
        <p14:creationId xmlns:p14="http://schemas.microsoft.com/office/powerpoint/2010/main" val="7457731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1219200"/>
          </a:xfrm>
        </p:spPr>
        <p:txBody>
          <a:bodyPr/>
          <a:lstStyle/>
          <a:p>
            <a:pPr algn="ctr"/>
            <a:r>
              <a:rPr lang="en-US" sz="2800" dirty="0">
                <a:solidFill>
                  <a:schemeClr val="bg1">
                    <a:lumMod val="25000"/>
                  </a:schemeClr>
                </a:solidFill>
                <a:latin typeface="Comic Sans MS" pitchFamily="66" charset="0"/>
              </a:rPr>
              <a:t>Cases of Plagiarism Handled by the United States Office of Research Integrity </a:t>
            </a:r>
            <a:r>
              <a:rPr lang="en-US" sz="2800" dirty="0" smtClean="0">
                <a:solidFill>
                  <a:schemeClr val="bg1">
                    <a:lumMod val="25000"/>
                  </a:schemeClr>
                </a:solidFill>
                <a:latin typeface="Comic Sans MS" pitchFamily="66" charset="0"/>
              </a:rPr>
              <a:t>1992-2005</a:t>
            </a:r>
            <a:endParaRPr lang="en-US" sz="2800" dirty="0">
              <a:solidFill>
                <a:schemeClr val="bg1">
                  <a:lumMod val="25000"/>
                </a:schemeClr>
              </a:solidFill>
              <a:latin typeface="Comic Sans MS" pitchFamily="66" charset="0"/>
            </a:endParaRPr>
          </a:p>
        </p:txBody>
      </p:sp>
      <p:sp>
        <p:nvSpPr>
          <p:cNvPr id="3" name="Content Placeholder 2"/>
          <p:cNvSpPr>
            <a:spLocks noGrp="1"/>
          </p:cNvSpPr>
          <p:nvPr>
            <p:ph idx="1"/>
          </p:nvPr>
        </p:nvSpPr>
        <p:spPr>
          <a:xfrm>
            <a:off x="152400" y="990600"/>
            <a:ext cx="8991600" cy="4572000"/>
          </a:xfrm>
        </p:spPr>
        <p:txBody>
          <a:bodyPr/>
          <a:lstStyle/>
          <a:p>
            <a:pPr marL="0" indent="0" algn="ctr">
              <a:buNone/>
            </a:pPr>
            <a:r>
              <a:rPr lang="en-US" sz="2000" i="1" dirty="0" smtClean="0">
                <a:latin typeface="Comic Sans MS" pitchFamily="66" charset="0"/>
              </a:rPr>
              <a:t>By Alan </a:t>
            </a:r>
            <a:r>
              <a:rPr lang="en-US" sz="2000" i="1" dirty="0">
                <a:latin typeface="Comic Sans MS" pitchFamily="66" charset="0"/>
              </a:rPr>
              <a:t>R. </a:t>
            </a:r>
            <a:r>
              <a:rPr lang="en-US" sz="2000" i="1" dirty="0" smtClean="0">
                <a:latin typeface="Comic Sans MS" pitchFamily="66" charset="0"/>
              </a:rPr>
              <a:t>Price, </a:t>
            </a:r>
            <a:r>
              <a:rPr lang="en-US" sz="2000" dirty="0" smtClean="0">
                <a:latin typeface="Comic Sans MS" pitchFamily="66" charset="0"/>
              </a:rPr>
              <a:t>Associate </a:t>
            </a:r>
            <a:r>
              <a:rPr lang="en-US" sz="2000" dirty="0">
                <a:latin typeface="Comic Sans MS" pitchFamily="66" charset="0"/>
              </a:rPr>
              <a:t>Director for Investigative </a:t>
            </a:r>
            <a:r>
              <a:rPr lang="en-US" sz="2000" dirty="0" smtClean="0">
                <a:latin typeface="Comic Sans MS" pitchFamily="66" charset="0"/>
              </a:rPr>
              <a:t>Oversight </a:t>
            </a:r>
          </a:p>
          <a:p>
            <a:pPr marL="0" indent="0" algn="ctr">
              <a:buNone/>
            </a:pPr>
            <a:r>
              <a:rPr lang="en-US" sz="2000" dirty="0" smtClean="0">
                <a:latin typeface="Comic Sans MS" pitchFamily="66" charset="0"/>
              </a:rPr>
              <a:t>Office </a:t>
            </a:r>
            <a:r>
              <a:rPr lang="en-US" sz="2000" dirty="0">
                <a:latin typeface="Comic Sans MS" pitchFamily="66" charset="0"/>
              </a:rPr>
              <a:t>of Research </a:t>
            </a:r>
            <a:r>
              <a:rPr lang="en-US" sz="2000" dirty="0" smtClean="0">
                <a:latin typeface="Comic Sans MS" pitchFamily="66" charset="0"/>
              </a:rPr>
              <a:t>Integrity</a:t>
            </a:r>
          </a:p>
          <a:p>
            <a:pPr marL="0" indent="0" algn="ctr">
              <a:buNone/>
            </a:pPr>
            <a:endParaRPr lang="en-US" sz="1000" dirty="0">
              <a:latin typeface="Comic Sans MS" pitchFamily="66" charset="0"/>
            </a:endParaRPr>
          </a:p>
          <a:p>
            <a:pPr marL="0" indent="0">
              <a:buNone/>
            </a:pPr>
            <a:r>
              <a:rPr lang="en-US" sz="2000" b="1" dirty="0">
                <a:latin typeface="Comic Sans MS" pitchFamily="66" charset="0"/>
              </a:rPr>
              <a:t>ORI Definition of Plagiarism </a:t>
            </a:r>
            <a:r>
              <a:rPr lang="en-US" sz="2000" b="1" dirty="0" smtClean="0">
                <a:latin typeface="Comic Sans MS" pitchFamily="66" charset="0"/>
              </a:rPr>
              <a:t>: </a:t>
            </a:r>
            <a:r>
              <a:rPr lang="en-US" sz="2000" dirty="0" smtClean="0">
                <a:latin typeface="Comic Sans MS" pitchFamily="66" charset="0"/>
              </a:rPr>
              <a:t>As </a:t>
            </a:r>
            <a:r>
              <a:rPr lang="en-US" sz="2000" dirty="0">
                <a:latin typeface="Comic Sans MS" pitchFamily="66" charset="0"/>
              </a:rPr>
              <a:t>a general working definition, ORI considers plagiarism to include both the theft or misappropriation of intellectual property and the substantial unattributed textual copying of another's work. It does not include authorship or credit disputes. . . . Many allegations of plagiarism involve disputes among former collaborators who participated jointly in the development or conduct of a research project, but who subsequently went their separate ways and made independent use of the jointly developed concepts, methods, descriptive language, or other product of the joint effort. The ownership of the intellectual property in many such situations is seldom clear, and the collaborative history among the scientists often supports a presumption of implied consent to use the products of the collaboration by any of the former collaborators. For this reason, ORI considers many such disputes to be authorship or credit disputes rather than plagiarism. Such disputes are referred to PHS agencies and extramural institutions for resolution (ORI, 1994). </a:t>
            </a:r>
          </a:p>
          <a:p>
            <a:pPr marL="0" indent="0">
              <a:buNone/>
            </a:pPr>
            <a:endParaRPr lang="en-US" sz="2000" dirty="0"/>
          </a:p>
        </p:txBody>
      </p:sp>
    </p:spTree>
    <p:extLst>
      <p:ext uri="{BB962C8B-B14F-4D97-AF65-F5344CB8AC3E}">
        <p14:creationId xmlns:p14="http://schemas.microsoft.com/office/powerpoint/2010/main" val="42298495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1219200"/>
          </a:xfrm>
        </p:spPr>
        <p:txBody>
          <a:bodyPr/>
          <a:lstStyle/>
          <a:p>
            <a:pPr algn="ctr"/>
            <a:r>
              <a:rPr lang="en-US" sz="2800" dirty="0">
                <a:solidFill>
                  <a:schemeClr val="bg1">
                    <a:lumMod val="25000"/>
                  </a:schemeClr>
                </a:solidFill>
                <a:latin typeface="Comic Sans MS" pitchFamily="66" charset="0"/>
              </a:rPr>
              <a:t>Cases of Plagiarism Handled by the United States Office of Research Integrity </a:t>
            </a:r>
            <a:r>
              <a:rPr lang="en-US" sz="2800" dirty="0" smtClean="0">
                <a:solidFill>
                  <a:schemeClr val="bg1">
                    <a:lumMod val="25000"/>
                  </a:schemeClr>
                </a:solidFill>
                <a:latin typeface="Comic Sans MS" pitchFamily="66" charset="0"/>
              </a:rPr>
              <a:t>1992-2005</a:t>
            </a:r>
            <a:endParaRPr lang="en-US" sz="2800" dirty="0">
              <a:solidFill>
                <a:schemeClr val="bg1">
                  <a:lumMod val="25000"/>
                </a:schemeClr>
              </a:solidFill>
              <a:latin typeface="Comic Sans MS" pitchFamily="66" charset="0"/>
            </a:endParaRPr>
          </a:p>
        </p:txBody>
      </p:sp>
      <p:sp>
        <p:nvSpPr>
          <p:cNvPr id="3" name="Content Placeholder 2"/>
          <p:cNvSpPr>
            <a:spLocks noGrp="1"/>
          </p:cNvSpPr>
          <p:nvPr>
            <p:ph idx="1"/>
          </p:nvPr>
        </p:nvSpPr>
        <p:spPr>
          <a:xfrm>
            <a:off x="152400" y="990600"/>
            <a:ext cx="8991600" cy="4572000"/>
          </a:xfrm>
        </p:spPr>
        <p:txBody>
          <a:bodyPr/>
          <a:lstStyle/>
          <a:p>
            <a:pPr marL="0" indent="0" algn="ctr">
              <a:buNone/>
            </a:pPr>
            <a:r>
              <a:rPr lang="en-US" sz="2000" i="1" dirty="0" smtClean="0">
                <a:latin typeface="Comic Sans MS" pitchFamily="66" charset="0"/>
              </a:rPr>
              <a:t>By Alan </a:t>
            </a:r>
            <a:r>
              <a:rPr lang="en-US" sz="2000" i="1" dirty="0">
                <a:latin typeface="Comic Sans MS" pitchFamily="66" charset="0"/>
              </a:rPr>
              <a:t>R. </a:t>
            </a:r>
            <a:r>
              <a:rPr lang="en-US" sz="2000" i="1" dirty="0" smtClean="0">
                <a:latin typeface="Comic Sans MS" pitchFamily="66" charset="0"/>
              </a:rPr>
              <a:t>Price, </a:t>
            </a:r>
            <a:r>
              <a:rPr lang="en-US" sz="2000" dirty="0" smtClean="0">
                <a:latin typeface="Comic Sans MS" pitchFamily="66" charset="0"/>
              </a:rPr>
              <a:t>Associate </a:t>
            </a:r>
            <a:r>
              <a:rPr lang="en-US" sz="2000" dirty="0">
                <a:latin typeface="Comic Sans MS" pitchFamily="66" charset="0"/>
              </a:rPr>
              <a:t>Director for Investigative </a:t>
            </a:r>
            <a:r>
              <a:rPr lang="en-US" sz="2000" dirty="0" smtClean="0">
                <a:latin typeface="Comic Sans MS" pitchFamily="66" charset="0"/>
              </a:rPr>
              <a:t>Oversight </a:t>
            </a:r>
          </a:p>
          <a:p>
            <a:pPr marL="0" indent="0" algn="ctr">
              <a:buNone/>
            </a:pPr>
            <a:r>
              <a:rPr lang="en-US" sz="2000" dirty="0" smtClean="0">
                <a:latin typeface="Comic Sans MS" pitchFamily="66" charset="0"/>
              </a:rPr>
              <a:t>Office </a:t>
            </a:r>
            <a:r>
              <a:rPr lang="en-US" sz="2000" dirty="0">
                <a:latin typeface="Comic Sans MS" pitchFamily="66" charset="0"/>
              </a:rPr>
              <a:t>of Research </a:t>
            </a:r>
            <a:r>
              <a:rPr lang="en-US" sz="2000" dirty="0" smtClean="0">
                <a:latin typeface="Comic Sans MS" pitchFamily="66" charset="0"/>
              </a:rPr>
              <a:t>Integrity</a:t>
            </a:r>
          </a:p>
          <a:p>
            <a:pPr marL="0" indent="0" algn="ctr">
              <a:buNone/>
            </a:pPr>
            <a:endParaRPr lang="en-US" sz="1000" dirty="0">
              <a:latin typeface="Comic Sans MS" pitchFamily="66" charset="0"/>
            </a:endParaRPr>
          </a:p>
          <a:p>
            <a:pPr marL="0" indent="0">
              <a:buNone/>
            </a:pPr>
            <a:r>
              <a:rPr lang="en-US" sz="2400" dirty="0">
                <a:latin typeface="Comic Sans MS" pitchFamily="66" charset="0"/>
              </a:rPr>
              <a:t>Kowalski - He was an instructor in medicine at the Dana Farber Cancer Institute, after completing his residency and postdoctoral work in pathology at Harvard Medical School. He took with him an NIH grant application on the immune response to HIV/AIDS glycoprotein by his mentor, focusing on an area in which the respondent had not worked nor written for that laboratory (thus, he was not a collaborator on the source application). He copied essentially the whole application of his former mentor for use as his own NIH grant application, as alleged by a reviewer who had seen the original application at NIH. He was not debarred, but in 1993 he was given a 3-year certification and prohibition from PHS service period.</a:t>
            </a:r>
          </a:p>
        </p:txBody>
      </p:sp>
    </p:spTree>
    <p:extLst>
      <p:ext uri="{BB962C8B-B14F-4D97-AF65-F5344CB8AC3E}">
        <p14:creationId xmlns:p14="http://schemas.microsoft.com/office/powerpoint/2010/main" val="24954599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1219200"/>
          </a:xfrm>
        </p:spPr>
        <p:txBody>
          <a:bodyPr/>
          <a:lstStyle/>
          <a:p>
            <a:pPr algn="ctr"/>
            <a:r>
              <a:rPr lang="en-US" sz="2800" dirty="0">
                <a:solidFill>
                  <a:schemeClr val="bg1">
                    <a:lumMod val="25000"/>
                  </a:schemeClr>
                </a:solidFill>
                <a:latin typeface="Comic Sans MS" pitchFamily="66" charset="0"/>
              </a:rPr>
              <a:t>Cases of Plagiarism Handled by the United States Office of Research Integrity </a:t>
            </a:r>
            <a:r>
              <a:rPr lang="en-US" sz="2800" dirty="0" smtClean="0">
                <a:solidFill>
                  <a:schemeClr val="bg1">
                    <a:lumMod val="25000"/>
                  </a:schemeClr>
                </a:solidFill>
                <a:latin typeface="Comic Sans MS" pitchFamily="66" charset="0"/>
              </a:rPr>
              <a:t>1992-2005</a:t>
            </a:r>
            <a:endParaRPr lang="en-US" sz="2800" dirty="0">
              <a:solidFill>
                <a:schemeClr val="bg1">
                  <a:lumMod val="25000"/>
                </a:schemeClr>
              </a:solidFill>
              <a:latin typeface="Comic Sans MS" pitchFamily="66" charset="0"/>
            </a:endParaRPr>
          </a:p>
        </p:txBody>
      </p:sp>
      <p:sp>
        <p:nvSpPr>
          <p:cNvPr id="3" name="Content Placeholder 2"/>
          <p:cNvSpPr>
            <a:spLocks noGrp="1"/>
          </p:cNvSpPr>
          <p:nvPr>
            <p:ph idx="1"/>
          </p:nvPr>
        </p:nvSpPr>
        <p:spPr>
          <a:xfrm>
            <a:off x="152400" y="990600"/>
            <a:ext cx="8991600" cy="4572000"/>
          </a:xfrm>
        </p:spPr>
        <p:txBody>
          <a:bodyPr/>
          <a:lstStyle/>
          <a:p>
            <a:pPr marL="0" indent="0" algn="ctr">
              <a:buNone/>
            </a:pPr>
            <a:r>
              <a:rPr lang="en-US" sz="2000" i="1" dirty="0" smtClean="0">
                <a:latin typeface="Comic Sans MS" pitchFamily="66" charset="0"/>
              </a:rPr>
              <a:t>By Alan </a:t>
            </a:r>
            <a:r>
              <a:rPr lang="en-US" sz="2000" i="1" dirty="0">
                <a:latin typeface="Comic Sans MS" pitchFamily="66" charset="0"/>
              </a:rPr>
              <a:t>R. </a:t>
            </a:r>
            <a:r>
              <a:rPr lang="en-US" sz="2000" i="1" dirty="0" smtClean="0">
                <a:latin typeface="Comic Sans MS" pitchFamily="66" charset="0"/>
              </a:rPr>
              <a:t>Price, </a:t>
            </a:r>
            <a:r>
              <a:rPr lang="en-US" sz="2000" dirty="0" smtClean="0">
                <a:latin typeface="Comic Sans MS" pitchFamily="66" charset="0"/>
              </a:rPr>
              <a:t>Associate </a:t>
            </a:r>
            <a:r>
              <a:rPr lang="en-US" sz="2000" dirty="0">
                <a:latin typeface="Comic Sans MS" pitchFamily="66" charset="0"/>
              </a:rPr>
              <a:t>Director for Investigative </a:t>
            </a:r>
            <a:r>
              <a:rPr lang="en-US" sz="2000" dirty="0" smtClean="0">
                <a:latin typeface="Comic Sans MS" pitchFamily="66" charset="0"/>
              </a:rPr>
              <a:t>Oversight </a:t>
            </a:r>
          </a:p>
          <a:p>
            <a:pPr marL="0" indent="0" algn="ctr">
              <a:buNone/>
            </a:pPr>
            <a:r>
              <a:rPr lang="en-US" sz="2000" dirty="0" smtClean="0">
                <a:latin typeface="Comic Sans MS" pitchFamily="66" charset="0"/>
              </a:rPr>
              <a:t>Office </a:t>
            </a:r>
            <a:r>
              <a:rPr lang="en-US" sz="2000" dirty="0">
                <a:latin typeface="Comic Sans MS" pitchFamily="66" charset="0"/>
              </a:rPr>
              <a:t>of Research </a:t>
            </a:r>
            <a:r>
              <a:rPr lang="en-US" sz="2000" dirty="0" smtClean="0">
                <a:latin typeface="Comic Sans MS" pitchFamily="66" charset="0"/>
              </a:rPr>
              <a:t>Integrity</a:t>
            </a:r>
          </a:p>
          <a:p>
            <a:pPr marL="0" indent="0" algn="ctr">
              <a:buNone/>
            </a:pPr>
            <a:endParaRPr lang="en-US" sz="1000" dirty="0">
              <a:latin typeface="Comic Sans MS" pitchFamily="66" charset="0"/>
            </a:endParaRPr>
          </a:p>
          <a:p>
            <a:pPr marL="0" indent="0">
              <a:buNone/>
            </a:pPr>
            <a:r>
              <a:rPr lang="en-US" sz="2400" dirty="0">
                <a:latin typeface="Comic Sans MS" pitchFamily="66" charset="0"/>
              </a:rPr>
              <a:t>Imam - He was an associate professor of pathology at the University of Southern California who copied almost all of a grant application on human DNA telomerase enzyme to a state agency, which had been given to him in confidence by a peer reviewer. The respondent used it in his own NIH grant application, as alleged by a reviewer, who was the original applicant. In 1997, he was debarred for 3 years as well as prohibited from PHS advisory service.</a:t>
            </a:r>
          </a:p>
        </p:txBody>
      </p:sp>
    </p:spTree>
    <p:extLst>
      <p:ext uri="{BB962C8B-B14F-4D97-AF65-F5344CB8AC3E}">
        <p14:creationId xmlns:p14="http://schemas.microsoft.com/office/powerpoint/2010/main" val="34876736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1219200"/>
          </a:xfrm>
        </p:spPr>
        <p:txBody>
          <a:bodyPr/>
          <a:lstStyle/>
          <a:p>
            <a:pPr algn="ctr"/>
            <a:r>
              <a:rPr lang="en-US" sz="2800" dirty="0">
                <a:solidFill>
                  <a:schemeClr val="bg1">
                    <a:lumMod val="25000"/>
                  </a:schemeClr>
                </a:solidFill>
                <a:latin typeface="Comic Sans MS" pitchFamily="66" charset="0"/>
              </a:rPr>
              <a:t>Cases of Plagiarism Handled by the United States Office of Research Integrity </a:t>
            </a:r>
            <a:r>
              <a:rPr lang="en-US" sz="2800" dirty="0" smtClean="0">
                <a:solidFill>
                  <a:schemeClr val="bg1">
                    <a:lumMod val="25000"/>
                  </a:schemeClr>
                </a:solidFill>
                <a:latin typeface="Comic Sans MS" pitchFamily="66" charset="0"/>
              </a:rPr>
              <a:t>1992-2005</a:t>
            </a:r>
            <a:endParaRPr lang="en-US" sz="2800" dirty="0">
              <a:solidFill>
                <a:schemeClr val="bg1">
                  <a:lumMod val="25000"/>
                </a:schemeClr>
              </a:solidFill>
              <a:latin typeface="Comic Sans MS" pitchFamily="66" charset="0"/>
            </a:endParaRPr>
          </a:p>
        </p:txBody>
      </p:sp>
      <p:sp>
        <p:nvSpPr>
          <p:cNvPr id="3" name="Content Placeholder 2"/>
          <p:cNvSpPr>
            <a:spLocks noGrp="1"/>
          </p:cNvSpPr>
          <p:nvPr>
            <p:ph idx="1"/>
          </p:nvPr>
        </p:nvSpPr>
        <p:spPr>
          <a:xfrm>
            <a:off x="152400" y="990600"/>
            <a:ext cx="8991600" cy="4572000"/>
          </a:xfrm>
        </p:spPr>
        <p:txBody>
          <a:bodyPr/>
          <a:lstStyle/>
          <a:p>
            <a:pPr marL="0" indent="0" algn="ctr">
              <a:buNone/>
            </a:pPr>
            <a:r>
              <a:rPr lang="en-US" sz="2000" i="1" dirty="0" smtClean="0">
                <a:latin typeface="Comic Sans MS" pitchFamily="66" charset="0"/>
              </a:rPr>
              <a:t>By Alan </a:t>
            </a:r>
            <a:r>
              <a:rPr lang="en-US" sz="2000" i="1" dirty="0">
                <a:latin typeface="Comic Sans MS" pitchFamily="66" charset="0"/>
              </a:rPr>
              <a:t>R. </a:t>
            </a:r>
            <a:r>
              <a:rPr lang="en-US" sz="2000" i="1" dirty="0" smtClean="0">
                <a:latin typeface="Comic Sans MS" pitchFamily="66" charset="0"/>
              </a:rPr>
              <a:t>Price, </a:t>
            </a:r>
            <a:r>
              <a:rPr lang="en-US" sz="2000" dirty="0" smtClean="0">
                <a:latin typeface="Comic Sans MS" pitchFamily="66" charset="0"/>
              </a:rPr>
              <a:t>Associate </a:t>
            </a:r>
            <a:r>
              <a:rPr lang="en-US" sz="2000" dirty="0">
                <a:latin typeface="Comic Sans MS" pitchFamily="66" charset="0"/>
              </a:rPr>
              <a:t>Director for Investigative </a:t>
            </a:r>
            <a:r>
              <a:rPr lang="en-US" sz="2000" dirty="0" smtClean="0">
                <a:latin typeface="Comic Sans MS" pitchFamily="66" charset="0"/>
              </a:rPr>
              <a:t>Oversight </a:t>
            </a:r>
          </a:p>
          <a:p>
            <a:pPr marL="0" indent="0" algn="ctr">
              <a:buNone/>
            </a:pPr>
            <a:r>
              <a:rPr lang="en-US" sz="2000" dirty="0" smtClean="0">
                <a:latin typeface="Comic Sans MS" pitchFamily="66" charset="0"/>
              </a:rPr>
              <a:t>Office </a:t>
            </a:r>
            <a:r>
              <a:rPr lang="en-US" sz="2000" dirty="0">
                <a:latin typeface="Comic Sans MS" pitchFamily="66" charset="0"/>
              </a:rPr>
              <a:t>of Research </a:t>
            </a:r>
            <a:r>
              <a:rPr lang="en-US" sz="2000" dirty="0" smtClean="0">
                <a:latin typeface="Comic Sans MS" pitchFamily="66" charset="0"/>
              </a:rPr>
              <a:t>Integrity</a:t>
            </a:r>
          </a:p>
          <a:p>
            <a:pPr marL="0" indent="0" algn="ctr">
              <a:buNone/>
            </a:pPr>
            <a:endParaRPr lang="en-US" sz="1000" dirty="0">
              <a:latin typeface="Comic Sans MS" pitchFamily="66" charset="0"/>
            </a:endParaRPr>
          </a:p>
          <a:p>
            <a:pPr marL="0" indent="0">
              <a:buNone/>
            </a:pPr>
            <a:r>
              <a:rPr lang="en-US" sz="2400" dirty="0" err="1">
                <a:latin typeface="Comic Sans MS" pitchFamily="66" charset="0"/>
              </a:rPr>
              <a:t>Farooqui</a:t>
            </a:r>
            <a:r>
              <a:rPr lang="en-US" sz="2400" dirty="0">
                <a:latin typeface="Comic Sans MS" pitchFamily="66" charset="0"/>
              </a:rPr>
              <a:t> - He was a research associate professor of dermatology at the University of Cincinnati, who plagiarized material on hormone expression in human skin from the significance section of a National Science Foundation (NSF) grant application, as alleged by a reviewer for NSF, which the respondent had obtained from another confidential reviewer and used in his NIH grant application. After ORI imposed on him in 1996 a 3-year certification and non-service period, NSF OIG expanded the case, finding more of the same plagiarism in NSF applications, so NSF debarred him for an additional period. </a:t>
            </a:r>
          </a:p>
        </p:txBody>
      </p:sp>
    </p:spTree>
    <p:extLst>
      <p:ext uri="{BB962C8B-B14F-4D97-AF65-F5344CB8AC3E}">
        <p14:creationId xmlns:p14="http://schemas.microsoft.com/office/powerpoint/2010/main" val="22672054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609600" y="2209800"/>
            <a:ext cx="8229601" cy="2971800"/>
          </a:xfrm>
        </p:spPr>
        <p:txBody>
          <a:bodyPr/>
          <a:lstStyle/>
          <a:p>
            <a:pPr>
              <a:buClr>
                <a:schemeClr val="hlink"/>
              </a:buClr>
              <a:buSzTx/>
              <a:buFont typeface="Wingdings" pitchFamily="2" charset="2"/>
              <a:buNone/>
              <a:defRPr/>
            </a:pPr>
            <a:r>
              <a:rPr lang="en-US" dirty="0" smtClean="0">
                <a:latin typeface="Comic Sans MS" pitchFamily="66" charset="0"/>
              </a:rPr>
              <a:t>   Awardee institutions have </a:t>
            </a:r>
            <a:r>
              <a:rPr lang="en-US" u="sng" dirty="0" smtClean="0">
                <a:solidFill>
                  <a:schemeClr val="bg1">
                    <a:lumMod val="25000"/>
                  </a:schemeClr>
                </a:solidFill>
                <a:latin typeface="Comic Sans MS" pitchFamily="66" charset="0"/>
              </a:rPr>
              <a:t>primary</a:t>
            </a:r>
            <a:r>
              <a:rPr lang="en-US" dirty="0" smtClean="0">
                <a:solidFill>
                  <a:schemeClr val="bg1">
                    <a:lumMod val="25000"/>
                  </a:schemeClr>
                </a:solidFill>
                <a:latin typeface="Comic Sans MS" pitchFamily="66" charset="0"/>
              </a:rPr>
              <a:t> </a:t>
            </a:r>
            <a:r>
              <a:rPr lang="en-US" u="sng" dirty="0" smtClean="0">
                <a:solidFill>
                  <a:schemeClr val="bg1">
                    <a:lumMod val="25000"/>
                  </a:schemeClr>
                </a:solidFill>
                <a:latin typeface="Comic Sans MS" pitchFamily="66" charset="0"/>
              </a:rPr>
              <a:t>responsibility</a:t>
            </a:r>
            <a:r>
              <a:rPr lang="en-US" dirty="0" smtClean="0">
                <a:solidFill>
                  <a:schemeClr val="bg1">
                    <a:lumMod val="25000"/>
                  </a:schemeClr>
                </a:solidFill>
                <a:latin typeface="Comic Sans MS" pitchFamily="66" charset="0"/>
              </a:rPr>
              <a:t> </a:t>
            </a:r>
            <a:r>
              <a:rPr lang="en-US" dirty="0" smtClean="0">
                <a:latin typeface="Comic Sans MS" pitchFamily="66" charset="0"/>
              </a:rPr>
              <a:t>for the </a:t>
            </a:r>
            <a:r>
              <a:rPr lang="en-US" dirty="0" smtClean="0">
                <a:solidFill>
                  <a:srgbClr val="C00000"/>
                </a:solidFill>
                <a:latin typeface="Comic Sans MS" pitchFamily="66" charset="0"/>
              </a:rPr>
              <a:t>prevention</a:t>
            </a:r>
            <a:r>
              <a:rPr lang="en-US" dirty="0" smtClean="0">
                <a:latin typeface="Comic Sans MS" pitchFamily="66" charset="0"/>
              </a:rPr>
              <a:t> and </a:t>
            </a:r>
            <a:r>
              <a:rPr lang="en-US" dirty="0" smtClean="0">
                <a:solidFill>
                  <a:srgbClr val="C00000"/>
                </a:solidFill>
                <a:latin typeface="Comic Sans MS" pitchFamily="66" charset="0"/>
              </a:rPr>
              <a:t>detection</a:t>
            </a:r>
            <a:r>
              <a:rPr lang="en-US" dirty="0" smtClean="0">
                <a:latin typeface="Comic Sans MS" pitchFamily="66" charset="0"/>
              </a:rPr>
              <a:t> of research misconduct and for the inquiry and investigation of alleged research misconduct.</a:t>
            </a:r>
          </a:p>
          <a:p>
            <a:pPr>
              <a:buFont typeface="Wingdings" pitchFamily="2" charset="2"/>
              <a:buNone/>
              <a:defRPr/>
            </a:pPr>
            <a:endParaRPr lang="en-US" sz="3600" dirty="0" smtClean="0">
              <a:effectLst>
                <a:outerShdw blurRad="38100" dist="38100" dir="2700000" algn="tl">
                  <a:srgbClr val="000000">
                    <a:alpha val="43137"/>
                  </a:srgbClr>
                </a:outerShdw>
              </a:effectLst>
              <a:latin typeface="+mj-lt"/>
            </a:endParaRPr>
          </a:p>
        </p:txBody>
      </p:sp>
      <p:sp>
        <p:nvSpPr>
          <p:cNvPr id="5" name="Oval 4"/>
          <p:cNvSpPr/>
          <p:nvPr/>
        </p:nvSpPr>
        <p:spPr bwMode="auto">
          <a:xfrm>
            <a:off x="228600" y="152400"/>
            <a:ext cx="8763000" cy="1447800"/>
          </a:xfrm>
          <a:prstGeom prst="ellipse">
            <a:avLst/>
          </a:prstGeom>
          <a:solidFill>
            <a:srgbClr val="C00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smtClean="0">
                <a:solidFill>
                  <a:srgbClr val="FFFFFF"/>
                </a:solidFill>
                <a:latin typeface="Comic Sans MS" pitchFamily="66" charset="0"/>
              </a:rPr>
              <a:t>Institutional</a:t>
            </a:r>
            <a:r>
              <a:rPr lang="en-US" sz="3600" b="0" dirty="0">
                <a:solidFill>
                  <a:srgbClr val="FFFFFF"/>
                </a:solidFill>
                <a:latin typeface="Comic Sans MS" pitchFamily="66" charset="0"/>
              </a:rPr>
              <a:t/>
            </a:r>
            <a:br>
              <a:rPr lang="en-US" sz="3600" b="0" dirty="0">
                <a:solidFill>
                  <a:srgbClr val="FFFFFF"/>
                </a:solidFill>
                <a:latin typeface="Comic Sans MS" pitchFamily="66" charset="0"/>
              </a:rPr>
            </a:br>
            <a:r>
              <a:rPr lang="en-US" sz="3600" b="0" dirty="0" smtClean="0">
                <a:solidFill>
                  <a:srgbClr val="FFFFFF"/>
                </a:solidFill>
                <a:latin typeface="Comic Sans MS" pitchFamily="66" charset="0"/>
              </a:rPr>
              <a:t>Responsibility</a:t>
            </a:r>
            <a:endParaRPr kumimoji="0" lang="en-US" sz="3600" b="0" i="0" u="none" strike="noStrike" cap="none" normalizeH="0" baseline="0" dirty="0" smtClean="0">
              <a:ln>
                <a:noFill/>
              </a:ln>
              <a:solidFill>
                <a:srgbClr val="FFFFFF"/>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890" name="Text Box 2"/>
          <p:cNvSpPr txBox="1">
            <a:spLocks noChangeArrowheads="1"/>
          </p:cNvSpPr>
          <p:nvPr/>
        </p:nvSpPr>
        <p:spPr bwMode="auto">
          <a:xfrm>
            <a:off x="76200" y="990600"/>
            <a:ext cx="4953000" cy="5324535"/>
          </a:xfrm>
          <a:prstGeom prst="rect">
            <a:avLst/>
          </a:prstGeom>
          <a:noFill/>
          <a:ln w="9525">
            <a:noFill/>
            <a:miter lim="800000"/>
            <a:headEnd/>
            <a:tailEnd/>
          </a:ln>
          <a:effectLst/>
        </p:spPr>
        <p:txBody>
          <a:bodyPr wrap="square">
            <a:spAutoFit/>
          </a:bodyPr>
          <a:lstStyle/>
          <a:p>
            <a:pPr>
              <a:spcBef>
                <a:spcPct val="50000"/>
              </a:spcBef>
              <a:buFontTx/>
              <a:buNone/>
              <a:defRPr/>
            </a:pPr>
            <a:r>
              <a:rPr lang="en-US" sz="3600" b="0" dirty="0">
                <a:latin typeface="Comic Sans MS" pitchFamily="66" charset="0"/>
              </a:rPr>
              <a:t>“The</a:t>
            </a:r>
            <a:r>
              <a:rPr lang="en-US" sz="3600" b="0" dirty="0">
                <a:solidFill>
                  <a:schemeClr val="bg1">
                    <a:lumMod val="25000"/>
                  </a:schemeClr>
                </a:solidFill>
                <a:latin typeface="Comic Sans MS" pitchFamily="66" charset="0"/>
              </a:rPr>
              <a:t> </a:t>
            </a:r>
            <a:r>
              <a:rPr lang="en-US" sz="3600" b="0" u="sng" dirty="0">
                <a:solidFill>
                  <a:schemeClr val="bg1">
                    <a:lumMod val="25000"/>
                  </a:schemeClr>
                </a:solidFill>
                <a:latin typeface="Comic Sans MS" pitchFamily="66" charset="0"/>
              </a:rPr>
              <a:t>right</a:t>
            </a:r>
            <a:r>
              <a:rPr lang="en-US" sz="3600" b="0" dirty="0">
                <a:solidFill>
                  <a:schemeClr val="bg1">
                    <a:lumMod val="25000"/>
                  </a:schemeClr>
                </a:solidFill>
                <a:latin typeface="Comic Sans MS" pitchFamily="66" charset="0"/>
              </a:rPr>
              <a:t> </a:t>
            </a:r>
            <a:r>
              <a:rPr lang="en-US" sz="3600" b="0" dirty="0">
                <a:latin typeface="Comic Sans MS" pitchFamily="66" charset="0"/>
              </a:rPr>
              <a:t>to search for truth </a:t>
            </a:r>
            <a:r>
              <a:rPr lang="en-US" sz="3600" b="0" dirty="0" smtClean="0">
                <a:latin typeface="Comic Sans MS" pitchFamily="66" charset="0"/>
              </a:rPr>
              <a:t>implies </a:t>
            </a:r>
            <a:r>
              <a:rPr lang="en-US" sz="3600" b="0" dirty="0">
                <a:latin typeface="Comic Sans MS" pitchFamily="66" charset="0"/>
              </a:rPr>
              <a:t>also a </a:t>
            </a:r>
            <a:r>
              <a:rPr lang="en-US" sz="3600" b="0" u="sng" dirty="0">
                <a:solidFill>
                  <a:schemeClr val="bg1">
                    <a:lumMod val="25000"/>
                  </a:schemeClr>
                </a:solidFill>
                <a:latin typeface="Comic Sans MS" pitchFamily="66" charset="0"/>
              </a:rPr>
              <a:t>duty</a:t>
            </a:r>
            <a:r>
              <a:rPr lang="en-US" sz="3600" b="0" dirty="0">
                <a:latin typeface="Comic Sans MS" pitchFamily="66" charset="0"/>
              </a:rPr>
              <a:t>; </a:t>
            </a:r>
          </a:p>
          <a:p>
            <a:pPr>
              <a:spcBef>
                <a:spcPct val="50000"/>
              </a:spcBef>
              <a:buFontTx/>
              <a:buNone/>
              <a:defRPr/>
            </a:pPr>
            <a:r>
              <a:rPr lang="en-US" sz="3600" b="0" dirty="0">
                <a:latin typeface="Comic Sans MS" pitchFamily="66" charset="0"/>
              </a:rPr>
              <a:t>one must not conceal any </a:t>
            </a:r>
            <a:r>
              <a:rPr lang="en-US" sz="3600" b="0" dirty="0" smtClean="0">
                <a:latin typeface="Comic Sans MS" pitchFamily="66" charset="0"/>
              </a:rPr>
              <a:t>part of </a:t>
            </a:r>
            <a:r>
              <a:rPr lang="en-US" sz="3600" b="0" dirty="0">
                <a:latin typeface="Comic Sans MS" pitchFamily="66" charset="0"/>
              </a:rPr>
              <a:t>what one </a:t>
            </a:r>
            <a:r>
              <a:rPr lang="en-US" sz="3600" b="0" dirty="0" smtClean="0">
                <a:latin typeface="Comic Sans MS" pitchFamily="66" charset="0"/>
              </a:rPr>
              <a:t>has recognized </a:t>
            </a:r>
            <a:r>
              <a:rPr lang="en-US" sz="3600" b="0" dirty="0">
                <a:latin typeface="Comic Sans MS" pitchFamily="66" charset="0"/>
              </a:rPr>
              <a:t>to be true.”</a:t>
            </a:r>
          </a:p>
          <a:p>
            <a:pPr algn="l">
              <a:spcBef>
                <a:spcPct val="50000"/>
              </a:spcBef>
              <a:buFontTx/>
              <a:buNone/>
              <a:defRPr/>
            </a:pPr>
            <a:r>
              <a:rPr lang="en-US" sz="2800" b="0" dirty="0">
                <a:latin typeface="Comic Sans MS" pitchFamily="66" charset="0"/>
              </a:rPr>
              <a:t>                                                                                          		- </a:t>
            </a:r>
            <a:r>
              <a:rPr lang="en-US" sz="2800" b="0" dirty="0">
                <a:effectLst>
                  <a:outerShdw blurRad="38100" dist="38100" dir="2700000" algn="tl">
                    <a:srgbClr val="FFFFFF"/>
                  </a:outerShdw>
                </a:effectLst>
                <a:latin typeface="Comic Sans MS" pitchFamily="66" charset="0"/>
              </a:rPr>
              <a:t>Albert Einstein</a:t>
            </a:r>
          </a:p>
        </p:txBody>
      </p:sp>
      <p:pic>
        <p:nvPicPr>
          <p:cNvPr id="7171" name="Picture 3" descr="einsteinfull2"/>
          <p:cNvPicPr>
            <a:picLocks noChangeAspect="1" noChangeArrowheads="1"/>
          </p:cNvPicPr>
          <p:nvPr/>
        </p:nvPicPr>
        <p:blipFill>
          <a:blip r:embed="rId3" cstate="print"/>
          <a:srcRect/>
          <a:stretch>
            <a:fillRect/>
          </a:stretch>
        </p:blipFill>
        <p:spPr bwMode="auto">
          <a:xfrm>
            <a:off x="5029200" y="1219200"/>
            <a:ext cx="3733800" cy="3613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a:xfrm>
            <a:off x="228600" y="228600"/>
            <a:ext cx="8763000" cy="685800"/>
          </a:xfrm>
          <a:solidFill>
            <a:srgbClr val="C00000"/>
          </a:solidFill>
          <a:ln w="38100">
            <a:solidFill>
              <a:schemeClr val="tx1"/>
            </a:solidFill>
          </a:ln>
        </p:spPr>
        <p:txBody>
          <a:bodyPr/>
          <a:lstStyle/>
          <a:p>
            <a:pPr algn="ctr">
              <a:defRPr/>
            </a:pPr>
            <a:r>
              <a:rPr lang="en-US" sz="3600" dirty="0" smtClean="0">
                <a:solidFill>
                  <a:srgbClr val="FFFFFF"/>
                </a:solidFill>
                <a:latin typeface="Comic Sans MS" pitchFamily="66" charset="0"/>
              </a:rPr>
              <a:t>Laboratory Notebook!</a:t>
            </a:r>
          </a:p>
        </p:txBody>
      </p:sp>
      <p:sp>
        <p:nvSpPr>
          <p:cNvPr id="572419" name="Rectangle 3"/>
          <p:cNvSpPr>
            <a:spLocks noGrp="1" noChangeArrowheads="1"/>
          </p:cNvSpPr>
          <p:nvPr>
            <p:ph type="subTitle" idx="1"/>
          </p:nvPr>
        </p:nvSpPr>
        <p:spPr>
          <a:xfrm>
            <a:off x="609600" y="2819400"/>
            <a:ext cx="7696200" cy="2819400"/>
          </a:xfrm>
        </p:spPr>
        <p:txBody>
          <a:bodyPr/>
          <a:lstStyle/>
          <a:p>
            <a:pPr marL="282575" indent="-282575" algn="l">
              <a:buClrTx/>
              <a:buFont typeface="Wingdings" pitchFamily="2" charset="2"/>
              <a:buChar char="§"/>
              <a:defRPr/>
            </a:pPr>
            <a:r>
              <a:rPr lang="en-US" sz="2600" dirty="0" smtClean="0">
                <a:latin typeface="Comic Sans MS" pitchFamily="66" charset="0"/>
              </a:rPr>
              <a:t>All the information on an experiment’s design and execution. </a:t>
            </a:r>
          </a:p>
          <a:p>
            <a:pPr marL="282575" indent="-282575" algn="l">
              <a:buClrTx/>
              <a:buFont typeface="Wingdings" pitchFamily="2" charset="2"/>
              <a:buChar char="§"/>
              <a:defRPr/>
            </a:pPr>
            <a:r>
              <a:rPr lang="en-US" sz="2600" dirty="0" smtClean="0">
                <a:latin typeface="Comic Sans MS" pitchFamily="66" charset="0"/>
              </a:rPr>
              <a:t>The original data - preferably as the raw data output.</a:t>
            </a:r>
          </a:p>
          <a:p>
            <a:pPr marL="282575" indent="-282575" algn="l">
              <a:buClrTx/>
              <a:buFont typeface="Wingdings" pitchFamily="2" charset="2"/>
              <a:buChar char="§"/>
              <a:defRPr/>
            </a:pPr>
            <a:r>
              <a:rPr lang="en-US" sz="2600" dirty="0" smtClean="0">
                <a:latin typeface="Comic Sans MS" pitchFamily="66" charset="0"/>
              </a:rPr>
              <a:t>Calculations and data reductions.</a:t>
            </a:r>
          </a:p>
          <a:p>
            <a:pPr marL="282575" indent="-282575" algn="l">
              <a:buClrTx/>
              <a:buFont typeface="Wingdings" pitchFamily="2" charset="2"/>
              <a:buChar char="§"/>
              <a:defRPr/>
            </a:pPr>
            <a:r>
              <a:rPr lang="en-US" sz="2600" dirty="0" smtClean="0">
                <a:latin typeface="Comic Sans MS" pitchFamily="66" charset="0"/>
              </a:rPr>
              <a:t>Conclusions and interpretations.</a:t>
            </a:r>
          </a:p>
        </p:txBody>
      </p:sp>
      <p:sp>
        <p:nvSpPr>
          <p:cNvPr id="25604" name="Text Box 6"/>
          <p:cNvSpPr txBox="1">
            <a:spLocks noChangeArrowheads="1"/>
          </p:cNvSpPr>
          <p:nvPr/>
        </p:nvSpPr>
        <p:spPr bwMode="auto">
          <a:xfrm>
            <a:off x="479425" y="1516063"/>
            <a:ext cx="7597775" cy="366712"/>
          </a:xfrm>
          <a:prstGeom prst="rect">
            <a:avLst/>
          </a:prstGeom>
          <a:noFill/>
          <a:ln w="9525">
            <a:noFill/>
            <a:miter lim="800000"/>
            <a:headEnd/>
            <a:tailEnd/>
          </a:ln>
        </p:spPr>
        <p:txBody>
          <a:bodyPr>
            <a:spAutoFit/>
          </a:bodyPr>
          <a:lstStyle/>
          <a:p>
            <a:pPr>
              <a:spcBef>
                <a:spcPct val="50000"/>
              </a:spcBef>
              <a:tabLst>
                <a:tab pos="174625" algn="l"/>
              </a:tabLst>
            </a:pPr>
            <a:endParaRPr lang="en-US"/>
          </a:p>
        </p:txBody>
      </p:sp>
      <p:sp>
        <p:nvSpPr>
          <p:cNvPr id="572423" name="Text Box 7"/>
          <p:cNvSpPr txBox="1">
            <a:spLocks noChangeArrowheads="1"/>
          </p:cNvSpPr>
          <p:nvPr/>
        </p:nvSpPr>
        <p:spPr bwMode="auto">
          <a:xfrm>
            <a:off x="228600" y="1065074"/>
            <a:ext cx="8915400" cy="1754326"/>
          </a:xfrm>
          <a:prstGeom prst="rect">
            <a:avLst/>
          </a:prstGeom>
          <a:noFill/>
          <a:ln w="9525">
            <a:noFill/>
            <a:miter lim="800000"/>
            <a:headEnd/>
            <a:tailEnd/>
          </a:ln>
          <a:effectLst/>
        </p:spPr>
        <p:txBody>
          <a:bodyPr>
            <a:spAutoFit/>
          </a:bodyPr>
          <a:lstStyle/>
          <a:p>
            <a:pPr algn="l">
              <a:lnSpc>
                <a:spcPct val="90000"/>
              </a:lnSpc>
              <a:spcBef>
                <a:spcPct val="20000"/>
              </a:spcBef>
              <a:buClr>
                <a:srgbClr val="FF3300"/>
              </a:buClr>
              <a:buSzPct val="75000"/>
              <a:buFont typeface="Wingdings" pitchFamily="2" charset="2"/>
              <a:buNone/>
              <a:tabLst>
                <a:tab pos="174625" algn="l"/>
              </a:tabLst>
              <a:defRPr/>
            </a:pPr>
            <a:r>
              <a:rPr lang="en-US" sz="3000" b="0" dirty="0">
                <a:latin typeface="Comic Sans MS" pitchFamily="66" charset="0"/>
              </a:rPr>
              <a:t>Yes, the laboratory notebook (real or virtual) is still the “gold standard” and </a:t>
            </a:r>
            <a:r>
              <a:rPr lang="en-US" sz="3000" b="0" u="sng" dirty="0">
                <a:solidFill>
                  <a:schemeClr val="bg1">
                    <a:lumMod val="25000"/>
                  </a:schemeClr>
                </a:solidFill>
                <a:latin typeface="Comic Sans MS" pitchFamily="66" charset="0"/>
              </a:rPr>
              <a:t>final authority</a:t>
            </a:r>
            <a:r>
              <a:rPr lang="en-US" sz="3000" b="0" dirty="0">
                <a:solidFill>
                  <a:schemeClr val="bg1">
                    <a:lumMod val="25000"/>
                  </a:schemeClr>
                </a:solidFill>
                <a:latin typeface="Comic Sans MS" pitchFamily="66" charset="0"/>
              </a:rPr>
              <a:t> </a:t>
            </a:r>
            <a:r>
              <a:rPr lang="en-US" sz="3000" b="0" dirty="0">
                <a:latin typeface="Comic Sans MS" pitchFamily="66" charset="0"/>
              </a:rPr>
              <a:t>on data collection, manipulation, and presentation.  It </a:t>
            </a:r>
            <a:r>
              <a:rPr lang="en-US" sz="3000" b="0" dirty="0" smtClean="0">
                <a:latin typeface="Comic Sans MS" pitchFamily="66" charset="0"/>
              </a:rPr>
              <a:t>should </a:t>
            </a:r>
            <a:r>
              <a:rPr lang="en-US" sz="3000" b="0" dirty="0">
                <a:latin typeface="Comic Sans MS" pitchFamily="66" charset="0"/>
              </a:rPr>
              <a:t>contain:</a:t>
            </a:r>
          </a:p>
        </p:txBody>
      </p:sp>
      <p:sp>
        <p:nvSpPr>
          <p:cNvPr id="8" name="Rounded Rectangle 7"/>
          <p:cNvSpPr/>
          <p:nvPr/>
        </p:nvSpPr>
        <p:spPr bwMode="auto">
          <a:xfrm>
            <a:off x="457200" y="5590877"/>
            <a:ext cx="8382000" cy="809923"/>
          </a:xfrm>
          <a:prstGeom prst="roundRect">
            <a:avLst/>
          </a:prstGeom>
          <a:solidFill>
            <a:schemeClr val="bg1">
              <a:lumMod val="25000"/>
            </a:schemeClr>
          </a:solidFill>
          <a:ln w="38100" cap="flat" cmpd="sng" algn="ctr">
            <a:solidFill>
              <a:schemeClr val="tx1"/>
            </a:solidFill>
            <a:prstDash val="solid"/>
            <a:round/>
            <a:headEnd type="none" w="med" len="med"/>
            <a:tailEnd type="none" w="med" len="med"/>
          </a:ln>
          <a:effectLst>
            <a:innerShdw blurRad="63500" dist="50800" dir="18900000">
              <a:prstClr val="black">
                <a:alpha val="50000"/>
              </a:prstClr>
            </a:inn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None/>
              <a:tabLst>
                <a:tab pos="174625" algn="l"/>
              </a:tabLst>
            </a:pPr>
            <a:r>
              <a:rPr lang="en-US" sz="3200" b="0" dirty="0" smtClean="0">
                <a:solidFill>
                  <a:srgbClr val="FFFFFF"/>
                </a:solidFill>
                <a:latin typeface="Comic Sans MS" pitchFamily="66" charset="0"/>
              </a:rPr>
              <a:t>Courts have favored paper over electronic!</a:t>
            </a:r>
            <a:endParaRPr kumimoji="0" lang="en-US" sz="2800" b="0" i="0" u="none" strike="noStrike" cap="none" normalizeH="0" baseline="0" dirty="0" smtClean="0">
              <a:ln>
                <a:noFill/>
              </a:ln>
              <a:solidFill>
                <a:srgbClr val="FFFFFF"/>
              </a:solidFill>
              <a:effectLst/>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24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724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724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7241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500" fill="hold"/>
                                        <p:tgtEl>
                                          <p:spTgt spid="8"/>
                                        </p:tgtEl>
                                        <p:attrNameLst>
                                          <p:attrName>ppt_w</p:attrName>
                                        </p:attrNameLst>
                                      </p:cBhvr>
                                      <p:tavLst>
                                        <p:tav tm="0">
                                          <p:val>
                                            <p:fltVal val="0"/>
                                          </p:val>
                                        </p:tav>
                                        <p:tav tm="100000">
                                          <p:val>
                                            <p:strVal val="#ppt_w"/>
                                          </p:val>
                                        </p:tav>
                                      </p:tavLst>
                                    </p:anim>
                                    <p:anim calcmode="lin" valueType="num">
                                      <p:cBhvr>
                                        <p:cTn id="24" dur="500" fill="hold"/>
                                        <p:tgtEl>
                                          <p:spTgt spid="8"/>
                                        </p:tgtEl>
                                        <p:attrNameLst>
                                          <p:attrName>ppt_h</p:attrName>
                                        </p:attrNameLst>
                                      </p:cBhvr>
                                      <p:tavLst>
                                        <p:tav tm="0">
                                          <p:val>
                                            <p:fltVal val="0"/>
                                          </p:val>
                                        </p:tav>
                                        <p:tav tm="100000">
                                          <p:val>
                                            <p:strVal val="#ppt_h"/>
                                          </p:val>
                                        </p:tav>
                                      </p:tavLst>
                                    </p:anim>
                                    <p:animEffect transition="in" filter="fade">
                                      <p:cBhvr>
                                        <p:cTn id="2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a:xfrm>
            <a:off x="228600" y="228600"/>
            <a:ext cx="8763000" cy="685800"/>
          </a:xfrm>
          <a:solidFill>
            <a:srgbClr val="C00000"/>
          </a:solidFill>
          <a:ln w="38100">
            <a:solidFill>
              <a:schemeClr val="tx1"/>
            </a:solidFill>
          </a:ln>
        </p:spPr>
        <p:txBody>
          <a:bodyPr/>
          <a:lstStyle/>
          <a:p>
            <a:pPr algn="ctr">
              <a:defRPr/>
            </a:pPr>
            <a:r>
              <a:rPr lang="en-US" sz="3600" dirty="0" smtClean="0">
                <a:solidFill>
                  <a:srgbClr val="FFFFFF"/>
                </a:solidFill>
                <a:latin typeface="Comic Sans MS" pitchFamily="66" charset="0"/>
              </a:rPr>
              <a:t>Laboratory Notebook!</a:t>
            </a:r>
          </a:p>
        </p:txBody>
      </p:sp>
      <p:sp>
        <p:nvSpPr>
          <p:cNvPr id="572419" name="Rectangle 3"/>
          <p:cNvSpPr>
            <a:spLocks noGrp="1" noChangeArrowheads="1"/>
          </p:cNvSpPr>
          <p:nvPr>
            <p:ph type="subTitle" idx="1"/>
          </p:nvPr>
        </p:nvSpPr>
        <p:spPr>
          <a:xfrm>
            <a:off x="609600" y="2819400"/>
            <a:ext cx="7696200" cy="2819400"/>
          </a:xfrm>
        </p:spPr>
        <p:txBody>
          <a:bodyPr/>
          <a:lstStyle/>
          <a:p>
            <a:pPr marL="282575" indent="-282575" algn="l">
              <a:buClrTx/>
              <a:buFont typeface="Wingdings" pitchFamily="2" charset="2"/>
              <a:buChar char="§"/>
              <a:defRPr/>
            </a:pPr>
            <a:r>
              <a:rPr lang="en-US" sz="2600" dirty="0" smtClean="0">
                <a:latin typeface="Comic Sans MS" pitchFamily="66" charset="0"/>
              </a:rPr>
              <a:t>All the information on an experiment’s design and execution. </a:t>
            </a:r>
          </a:p>
          <a:p>
            <a:pPr marL="282575" indent="-282575" algn="l">
              <a:buClrTx/>
              <a:buFont typeface="Wingdings" pitchFamily="2" charset="2"/>
              <a:buChar char="§"/>
              <a:defRPr/>
            </a:pPr>
            <a:r>
              <a:rPr lang="en-US" sz="2600" dirty="0" smtClean="0">
                <a:latin typeface="Comic Sans MS" pitchFamily="66" charset="0"/>
              </a:rPr>
              <a:t>The original data - preferably as the raw data output.</a:t>
            </a:r>
          </a:p>
          <a:p>
            <a:pPr marL="282575" indent="-282575" algn="l">
              <a:buClrTx/>
              <a:buFont typeface="Wingdings" pitchFamily="2" charset="2"/>
              <a:buChar char="§"/>
              <a:defRPr/>
            </a:pPr>
            <a:r>
              <a:rPr lang="en-US" sz="2600" dirty="0" smtClean="0">
                <a:latin typeface="Comic Sans MS" pitchFamily="66" charset="0"/>
              </a:rPr>
              <a:t>Calculations and data reductions.</a:t>
            </a:r>
          </a:p>
          <a:p>
            <a:pPr marL="282575" indent="-282575" algn="l">
              <a:buClrTx/>
              <a:buFont typeface="Wingdings" pitchFamily="2" charset="2"/>
              <a:buChar char="§"/>
              <a:defRPr/>
            </a:pPr>
            <a:r>
              <a:rPr lang="en-US" sz="2600" dirty="0" smtClean="0">
                <a:latin typeface="Comic Sans MS" pitchFamily="66" charset="0"/>
              </a:rPr>
              <a:t>Conclusions and interpretations.</a:t>
            </a:r>
          </a:p>
        </p:txBody>
      </p:sp>
      <p:sp>
        <p:nvSpPr>
          <p:cNvPr id="25604" name="Text Box 6"/>
          <p:cNvSpPr txBox="1">
            <a:spLocks noChangeArrowheads="1"/>
          </p:cNvSpPr>
          <p:nvPr/>
        </p:nvSpPr>
        <p:spPr bwMode="auto">
          <a:xfrm>
            <a:off x="479425" y="1516063"/>
            <a:ext cx="7597775" cy="366712"/>
          </a:xfrm>
          <a:prstGeom prst="rect">
            <a:avLst/>
          </a:prstGeom>
          <a:noFill/>
          <a:ln w="9525">
            <a:noFill/>
            <a:miter lim="800000"/>
            <a:headEnd/>
            <a:tailEnd/>
          </a:ln>
        </p:spPr>
        <p:txBody>
          <a:bodyPr>
            <a:spAutoFit/>
          </a:bodyPr>
          <a:lstStyle/>
          <a:p>
            <a:pPr>
              <a:spcBef>
                <a:spcPct val="50000"/>
              </a:spcBef>
              <a:tabLst>
                <a:tab pos="174625" algn="l"/>
              </a:tabLst>
            </a:pPr>
            <a:endParaRPr lang="en-US"/>
          </a:p>
        </p:txBody>
      </p:sp>
      <p:sp>
        <p:nvSpPr>
          <p:cNvPr id="572423" name="Text Box 7"/>
          <p:cNvSpPr txBox="1">
            <a:spLocks noChangeArrowheads="1"/>
          </p:cNvSpPr>
          <p:nvPr/>
        </p:nvSpPr>
        <p:spPr bwMode="auto">
          <a:xfrm>
            <a:off x="228600" y="1065074"/>
            <a:ext cx="8915400" cy="1754326"/>
          </a:xfrm>
          <a:prstGeom prst="rect">
            <a:avLst/>
          </a:prstGeom>
          <a:noFill/>
          <a:ln w="9525">
            <a:noFill/>
            <a:miter lim="800000"/>
            <a:headEnd/>
            <a:tailEnd/>
          </a:ln>
          <a:effectLst/>
        </p:spPr>
        <p:txBody>
          <a:bodyPr>
            <a:spAutoFit/>
          </a:bodyPr>
          <a:lstStyle/>
          <a:p>
            <a:pPr algn="l">
              <a:lnSpc>
                <a:spcPct val="90000"/>
              </a:lnSpc>
              <a:spcBef>
                <a:spcPct val="20000"/>
              </a:spcBef>
              <a:buClr>
                <a:srgbClr val="FF3300"/>
              </a:buClr>
              <a:buSzPct val="75000"/>
              <a:buFont typeface="Wingdings" pitchFamily="2" charset="2"/>
              <a:buNone/>
              <a:tabLst>
                <a:tab pos="174625" algn="l"/>
              </a:tabLst>
              <a:defRPr/>
            </a:pPr>
            <a:r>
              <a:rPr lang="en-US" sz="3000" b="0" dirty="0">
                <a:latin typeface="Comic Sans MS" pitchFamily="66" charset="0"/>
              </a:rPr>
              <a:t>Yes, the laboratory notebook (real or virtual) is still the “gold standard” and </a:t>
            </a:r>
            <a:r>
              <a:rPr lang="en-US" sz="3000" b="0" u="sng" dirty="0">
                <a:solidFill>
                  <a:schemeClr val="bg1">
                    <a:lumMod val="25000"/>
                  </a:schemeClr>
                </a:solidFill>
                <a:latin typeface="Comic Sans MS" pitchFamily="66" charset="0"/>
              </a:rPr>
              <a:t>final authority</a:t>
            </a:r>
            <a:r>
              <a:rPr lang="en-US" sz="3000" b="0" dirty="0">
                <a:solidFill>
                  <a:schemeClr val="bg1">
                    <a:lumMod val="25000"/>
                  </a:schemeClr>
                </a:solidFill>
                <a:latin typeface="Comic Sans MS" pitchFamily="66" charset="0"/>
              </a:rPr>
              <a:t> </a:t>
            </a:r>
            <a:r>
              <a:rPr lang="en-US" sz="3000" b="0" dirty="0">
                <a:latin typeface="Comic Sans MS" pitchFamily="66" charset="0"/>
              </a:rPr>
              <a:t>on data collection, manipulation, and presentation.  It </a:t>
            </a:r>
            <a:r>
              <a:rPr lang="en-US" sz="3000" b="0" dirty="0" smtClean="0">
                <a:latin typeface="Comic Sans MS" pitchFamily="66" charset="0"/>
              </a:rPr>
              <a:t>should </a:t>
            </a:r>
            <a:r>
              <a:rPr lang="en-US" sz="3000" b="0" dirty="0">
                <a:latin typeface="Comic Sans MS" pitchFamily="66" charset="0"/>
              </a:rPr>
              <a:t>contain:</a:t>
            </a:r>
          </a:p>
        </p:txBody>
      </p:sp>
      <p:sp>
        <p:nvSpPr>
          <p:cNvPr id="8" name="Rounded Rectangle 7"/>
          <p:cNvSpPr/>
          <p:nvPr/>
        </p:nvSpPr>
        <p:spPr bwMode="auto">
          <a:xfrm>
            <a:off x="457200" y="5590877"/>
            <a:ext cx="8382000" cy="809923"/>
          </a:xfrm>
          <a:prstGeom prst="roundRect">
            <a:avLst/>
          </a:prstGeom>
          <a:solidFill>
            <a:schemeClr val="bg1">
              <a:lumMod val="25000"/>
            </a:schemeClr>
          </a:solidFill>
          <a:ln w="38100" cap="flat" cmpd="sng" algn="ctr">
            <a:solidFill>
              <a:schemeClr val="tx1"/>
            </a:solidFill>
            <a:prstDash val="solid"/>
            <a:round/>
            <a:headEnd type="none" w="med" len="med"/>
            <a:tailEnd type="none" w="med" len="med"/>
          </a:ln>
          <a:effectLst>
            <a:innerShdw blurRad="63500" dist="50800" dir="18900000">
              <a:prstClr val="black">
                <a:alpha val="50000"/>
              </a:prstClr>
            </a:inn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None/>
              <a:tabLst>
                <a:tab pos="174625" algn="l"/>
              </a:tabLst>
            </a:pPr>
            <a:r>
              <a:rPr lang="en-US" sz="3200" b="0" dirty="0" smtClean="0">
                <a:solidFill>
                  <a:srgbClr val="FFFFFF"/>
                </a:solidFill>
                <a:latin typeface="Comic Sans MS" pitchFamily="66" charset="0"/>
              </a:rPr>
              <a:t>Should be signed, dated and witnessed!</a:t>
            </a:r>
            <a:endParaRPr kumimoji="0" lang="en-US" sz="2800" b="0" i="0" u="none" strike="noStrike" cap="none" normalizeH="0" baseline="0" dirty="0" smtClean="0">
              <a:ln>
                <a:noFill/>
              </a:ln>
              <a:solidFill>
                <a:srgbClr val="FFFFFF"/>
              </a:solidFill>
              <a:effectLst/>
              <a:latin typeface="Comic Sans MS" pitchFamily="66" charset="0"/>
            </a:endParaRPr>
          </a:p>
        </p:txBody>
      </p:sp>
    </p:spTree>
    <p:extLst>
      <p:ext uri="{BB962C8B-B14F-4D97-AF65-F5344CB8AC3E}">
        <p14:creationId xmlns:p14="http://schemas.microsoft.com/office/powerpoint/2010/main" val="897458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2419" name="Rectangle 3"/>
          <p:cNvSpPr>
            <a:spLocks noGrp="1" noChangeArrowheads="1"/>
          </p:cNvSpPr>
          <p:nvPr>
            <p:ph type="subTitle" idx="1"/>
          </p:nvPr>
        </p:nvSpPr>
        <p:spPr>
          <a:xfrm>
            <a:off x="304800" y="1600200"/>
            <a:ext cx="8839200" cy="3276600"/>
          </a:xfrm>
        </p:spPr>
        <p:txBody>
          <a:bodyPr/>
          <a:lstStyle/>
          <a:p>
            <a:pPr marL="282575" indent="-282575" algn="l">
              <a:buClrTx/>
              <a:buFont typeface="Wingdings" pitchFamily="2" charset="2"/>
              <a:buChar char="§"/>
              <a:defRPr/>
            </a:pPr>
            <a:r>
              <a:rPr lang="en-US" dirty="0" smtClean="0">
                <a:solidFill>
                  <a:schemeClr val="bg1">
                    <a:lumMod val="25000"/>
                  </a:schemeClr>
                </a:solidFill>
                <a:latin typeface="Comic Sans MS" pitchFamily="66" charset="0"/>
              </a:rPr>
              <a:t>It Depends!</a:t>
            </a:r>
          </a:p>
          <a:p>
            <a:pPr marL="282575" indent="-282575" algn="l">
              <a:buClrTx/>
              <a:buFont typeface="Wingdings" pitchFamily="2" charset="2"/>
              <a:buChar char="§"/>
              <a:defRPr/>
            </a:pPr>
            <a:r>
              <a:rPr lang="en-US" dirty="0" smtClean="0">
                <a:latin typeface="Comic Sans MS" pitchFamily="66" charset="0"/>
              </a:rPr>
              <a:t>If created under a sponsored research agreement, the terms (FAR clauses) are authoritative.</a:t>
            </a:r>
          </a:p>
          <a:p>
            <a:pPr marL="282575" indent="-282575" algn="l">
              <a:buClrTx/>
              <a:buFont typeface="Wingdings" pitchFamily="2" charset="2"/>
              <a:buChar char="§"/>
              <a:defRPr/>
            </a:pPr>
            <a:r>
              <a:rPr lang="en-US" dirty="0" smtClean="0">
                <a:latin typeface="Comic Sans MS" pitchFamily="66" charset="0"/>
              </a:rPr>
              <a:t>Remember, all agreements are between the university and the funding agency in the name of a PI, so any </a:t>
            </a:r>
            <a:r>
              <a:rPr lang="en-US" dirty="0" smtClean="0">
                <a:latin typeface="Comic Sans MS" pitchFamily="66" charset="0"/>
              </a:rPr>
              <a:t>obligation </a:t>
            </a:r>
            <a:r>
              <a:rPr lang="en-US" dirty="0" smtClean="0">
                <a:latin typeface="Comic Sans MS" pitchFamily="66" charset="0"/>
              </a:rPr>
              <a:t>to deliver data </a:t>
            </a:r>
            <a:r>
              <a:rPr lang="en-US" dirty="0" smtClean="0">
                <a:latin typeface="Comic Sans MS" pitchFamily="66" charset="0"/>
              </a:rPr>
              <a:t>rest with the university.</a:t>
            </a:r>
            <a:endParaRPr lang="en-US" dirty="0" smtClean="0">
              <a:latin typeface="Comic Sans MS" pitchFamily="66" charset="0"/>
            </a:endParaRPr>
          </a:p>
          <a:p>
            <a:pPr marL="282575" indent="-282575" algn="l">
              <a:buClrTx/>
              <a:buFont typeface="Wingdings" pitchFamily="2" charset="2"/>
              <a:buChar char="§"/>
              <a:defRPr/>
            </a:pPr>
            <a:r>
              <a:rPr lang="en-US" dirty="0" smtClean="0">
                <a:latin typeface="Comic Sans MS" pitchFamily="66" charset="0"/>
              </a:rPr>
              <a:t>What is the university’s data rights policy? </a:t>
            </a:r>
          </a:p>
        </p:txBody>
      </p:sp>
      <p:sp>
        <p:nvSpPr>
          <p:cNvPr id="6" name="Rectangle 2"/>
          <p:cNvSpPr txBox="1">
            <a:spLocks noChangeArrowheads="1"/>
          </p:cNvSpPr>
          <p:nvPr/>
        </p:nvSpPr>
        <p:spPr bwMode="auto">
          <a:xfrm>
            <a:off x="228600" y="228600"/>
            <a:ext cx="8763000" cy="1219200"/>
          </a:xfrm>
          <a:prstGeom prst="rect">
            <a:avLst/>
          </a:prstGeom>
          <a:solidFill>
            <a:srgbClr val="C00000"/>
          </a:solidFill>
          <a:ln w="38100">
            <a:solidFill>
              <a:schemeClr val="tx1"/>
            </a:solidFill>
            <a:miter lim="800000"/>
            <a:headEnd/>
            <a:tailEnd/>
          </a:ln>
        </p:spPr>
        <p:txBody>
          <a:bodyPr vert="horz" wrap="square" lIns="90488" tIns="44450" rIns="90488" bIns="44450" numCol="1" anchor="b"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eaLnBrk="0" fontAlgn="base" hangingPunct="0">
              <a:spcBef>
                <a:spcPct val="0"/>
              </a:spcBef>
              <a:spcAft>
                <a:spcPct val="0"/>
              </a:spcAft>
              <a:defRPr sz="4400">
                <a:solidFill>
                  <a:schemeClr val="tx2"/>
                </a:solidFill>
                <a:latin typeface="Arial" charset="0"/>
              </a:defRPr>
            </a:lvl6pPr>
            <a:lvl7pPr marL="914400" algn="l" rtl="0" eaLnBrk="0" fontAlgn="base" hangingPunct="0">
              <a:spcBef>
                <a:spcPct val="0"/>
              </a:spcBef>
              <a:spcAft>
                <a:spcPct val="0"/>
              </a:spcAft>
              <a:defRPr sz="4400">
                <a:solidFill>
                  <a:schemeClr val="tx2"/>
                </a:solidFill>
                <a:latin typeface="Arial" charset="0"/>
              </a:defRPr>
            </a:lvl7pPr>
            <a:lvl8pPr marL="1371600" algn="l" rtl="0" eaLnBrk="0" fontAlgn="base" hangingPunct="0">
              <a:spcBef>
                <a:spcPct val="0"/>
              </a:spcBef>
              <a:spcAft>
                <a:spcPct val="0"/>
              </a:spcAft>
              <a:defRPr sz="4400">
                <a:solidFill>
                  <a:schemeClr val="tx2"/>
                </a:solidFill>
                <a:latin typeface="Arial" charset="0"/>
              </a:defRPr>
            </a:lvl8pPr>
            <a:lvl9pPr marL="1828800" algn="l" rtl="0" eaLnBrk="0" fontAlgn="base" hangingPunct="0">
              <a:spcBef>
                <a:spcPct val="0"/>
              </a:spcBef>
              <a:spcAft>
                <a:spcPct val="0"/>
              </a:spcAft>
              <a:defRPr sz="4400">
                <a:solidFill>
                  <a:schemeClr val="tx2"/>
                </a:solidFill>
                <a:latin typeface="Arial" charset="0"/>
              </a:defRPr>
            </a:lvl9pPr>
          </a:lstStyle>
          <a:p>
            <a:pPr algn="ctr">
              <a:buNone/>
              <a:defRPr/>
            </a:pPr>
            <a:r>
              <a:rPr lang="en-US" sz="3600" b="0" dirty="0">
                <a:solidFill>
                  <a:srgbClr val="FFFFFF"/>
                </a:solidFill>
                <a:latin typeface="Comic Sans MS" pitchFamily="66" charset="0"/>
              </a:rPr>
              <a:t>Who Owns Data?  </a:t>
            </a:r>
            <a:br>
              <a:rPr lang="en-US" sz="3600" b="0" dirty="0">
                <a:solidFill>
                  <a:srgbClr val="FFFFFF"/>
                </a:solidFill>
                <a:latin typeface="Comic Sans MS" pitchFamily="66" charset="0"/>
              </a:rPr>
            </a:br>
            <a:r>
              <a:rPr lang="en-US" sz="3600" b="0" dirty="0">
                <a:solidFill>
                  <a:srgbClr val="FFFFFF"/>
                </a:solidFill>
                <a:latin typeface="Comic Sans MS" pitchFamily="66" charset="0"/>
              </a:rPr>
              <a:t>PI, Institution or Funding Agency?</a:t>
            </a:r>
            <a:endParaRPr lang="en-US" sz="3600" b="0" dirty="0" smtClean="0">
              <a:solidFill>
                <a:srgbClr val="FFFFFF"/>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24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724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724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7241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457200" y="1371600"/>
            <a:ext cx="8382000" cy="4114800"/>
          </a:xfrm>
        </p:spPr>
        <p:txBody>
          <a:bodyPr/>
          <a:lstStyle/>
          <a:p>
            <a:pPr>
              <a:buClrTx/>
              <a:buSzTx/>
              <a:defRPr/>
            </a:pPr>
            <a:r>
              <a:rPr lang="en-US" dirty="0" smtClean="0">
                <a:latin typeface="Comic Sans MS" pitchFamily="66" charset="0"/>
              </a:rPr>
              <a:t>A graduate student has just defended her dissertation and is leaving for a post doctoral position at another university.</a:t>
            </a:r>
          </a:p>
          <a:p>
            <a:pPr>
              <a:buClrTx/>
              <a:buSzTx/>
              <a:defRPr/>
            </a:pPr>
            <a:endParaRPr lang="en-US" sz="1200" dirty="0" smtClean="0">
              <a:latin typeface="Comic Sans MS" pitchFamily="66" charset="0"/>
            </a:endParaRPr>
          </a:p>
          <a:p>
            <a:pPr>
              <a:buClrTx/>
              <a:buSzTx/>
              <a:defRPr/>
            </a:pPr>
            <a:r>
              <a:rPr lang="en-US" dirty="0" smtClean="0">
                <a:latin typeface="Comic Sans MS" pitchFamily="66" charset="0"/>
              </a:rPr>
              <a:t>While packing up her office, her mentor refuses to allow her to take the laboratory notebooks which contain her research data.</a:t>
            </a:r>
          </a:p>
          <a:p>
            <a:pPr>
              <a:buClrTx/>
              <a:buSzTx/>
              <a:defRPr/>
            </a:pPr>
            <a:endParaRPr lang="en-US" sz="1200" dirty="0" smtClean="0">
              <a:latin typeface="Comic Sans MS" pitchFamily="66" charset="0"/>
            </a:endParaRPr>
          </a:p>
          <a:p>
            <a:pPr>
              <a:buClrTx/>
              <a:buSzTx/>
              <a:defRPr/>
            </a:pPr>
            <a:r>
              <a:rPr lang="en-US" dirty="0" smtClean="0">
                <a:latin typeface="Comic Sans MS" pitchFamily="66" charset="0"/>
              </a:rPr>
              <a:t>The mentor won’t even allow her to take copies.</a:t>
            </a:r>
          </a:p>
        </p:txBody>
      </p:sp>
      <p:sp>
        <p:nvSpPr>
          <p:cNvPr id="4" name="Rectangle 2"/>
          <p:cNvSpPr txBox="1">
            <a:spLocks noChangeArrowheads="1"/>
          </p:cNvSpPr>
          <p:nvPr/>
        </p:nvSpPr>
        <p:spPr bwMode="auto">
          <a:xfrm>
            <a:off x="228600" y="228600"/>
            <a:ext cx="8763000" cy="762000"/>
          </a:xfrm>
          <a:prstGeom prst="rect">
            <a:avLst/>
          </a:prstGeom>
          <a:solidFill>
            <a:srgbClr val="C00000"/>
          </a:solidFill>
          <a:ln w="38100">
            <a:solidFill>
              <a:schemeClr val="tx1"/>
            </a:solidFill>
            <a:miter lim="800000"/>
            <a:headEnd/>
            <a:tailEnd/>
          </a:ln>
        </p:spPr>
        <p:txBody>
          <a:bodyPr vert="horz" wrap="square" lIns="90488" tIns="44450" rIns="90488" bIns="44450" numCol="1" anchor="b"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eaLnBrk="0" fontAlgn="base" hangingPunct="0">
              <a:spcBef>
                <a:spcPct val="0"/>
              </a:spcBef>
              <a:spcAft>
                <a:spcPct val="0"/>
              </a:spcAft>
              <a:defRPr sz="4400">
                <a:solidFill>
                  <a:schemeClr val="tx2"/>
                </a:solidFill>
                <a:latin typeface="Arial" charset="0"/>
              </a:defRPr>
            </a:lvl6pPr>
            <a:lvl7pPr marL="914400" algn="l" rtl="0" eaLnBrk="0" fontAlgn="base" hangingPunct="0">
              <a:spcBef>
                <a:spcPct val="0"/>
              </a:spcBef>
              <a:spcAft>
                <a:spcPct val="0"/>
              </a:spcAft>
              <a:defRPr sz="4400">
                <a:solidFill>
                  <a:schemeClr val="tx2"/>
                </a:solidFill>
                <a:latin typeface="Arial" charset="0"/>
              </a:defRPr>
            </a:lvl7pPr>
            <a:lvl8pPr marL="1371600" algn="l" rtl="0" eaLnBrk="0" fontAlgn="base" hangingPunct="0">
              <a:spcBef>
                <a:spcPct val="0"/>
              </a:spcBef>
              <a:spcAft>
                <a:spcPct val="0"/>
              </a:spcAft>
              <a:defRPr sz="4400">
                <a:solidFill>
                  <a:schemeClr val="tx2"/>
                </a:solidFill>
                <a:latin typeface="Arial" charset="0"/>
              </a:defRPr>
            </a:lvl8pPr>
            <a:lvl9pPr marL="1828800" algn="l" rtl="0" eaLnBrk="0" fontAlgn="base" hangingPunct="0">
              <a:spcBef>
                <a:spcPct val="0"/>
              </a:spcBef>
              <a:spcAft>
                <a:spcPct val="0"/>
              </a:spcAft>
              <a:defRPr sz="4400">
                <a:solidFill>
                  <a:schemeClr val="tx2"/>
                </a:solidFill>
                <a:latin typeface="Arial" charset="0"/>
              </a:defRPr>
            </a:lvl9pPr>
          </a:lstStyle>
          <a:p>
            <a:pPr algn="ctr">
              <a:buNone/>
              <a:defRPr/>
            </a:pPr>
            <a:r>
              <a:rPr lang="en-US" sz="4000" b="0" dirty="0">
                <a:solidFill>
                  <a:srgbClr val="FFFFFF"/>
                </a:solidFill>
                <a:latin typeface="Comic Sans MS" pitchFamily="66" charset="0"/>
              </a:rPr>
              <a:t>Case Study: Data Ownership</a:t>
            </a:r>
            <a:endParaRPr lang="en-US" sz="4000" b="0" dirty="0" smtClean="0">
              <a:solidFill>
                <a:srgbClr val="FFFFFF"/>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xfrm>
            <a:off x="304800" y="1295400"/>
            <a:ext cx="8382000" cy="4572000"/>
          </a:xfrm>
        </p:spPr>
        <p:txBody>
          <a:bodyPr/>
          <a:lstStyle/>
          <a:p>
            <a:pPr>
              <a:lnSpc>
                <a:spcPct val="90000"/>
              </a:lnSpc>
              <a:buClrTx/>
              <a:buSzTx/>
              <a:defRPr/>
            </a:pPr>
            <a:r>
              <a:rPr lang="en-US" dirty="0" smtClean="0">
                <a:latin typeface="Comic Sans MS" pitchFamily="66" charset="0"/>
              </a:rPr>
              <a:t>Who do you think owns the research data?</a:t>
            </a:r>
          </a:p>
          <a:p>
            <a:pPr>
              <a:lnSpc>
                <a:spcPct val="90000"/>
              </a:lnSpc>
              <a:buClrTx/>
              <a:buSzTx/>
              <a:defRPr/>
            </a:pPr>
            <a:endParaRPr lang="en-US" sz="1200" dirty="0" smtClean="0">
              <a:latin typeface="Comic Sans MS" pitchFamily="66" charset="0"/>
            </a:endParaRPr>
          </a:p>
          <a:p>
            <a:pPr>
              <a:lnSpc>
                <a:spcPct val="90000"/>
              </a:lnSpc>
              <a:buClrTx/>
              <a:buSzTx/>
              <a:defRPr/>
            </a:pPr>
            <a:r>
              <a:rPr lang="en-US" dirty="0" smtClean="0">
                <a:latin typeface="Comic Sans MS" pitchFamily="66" charset="0"/>
              </a:rPr>
              <a:t>Should the student have been allowed to take the results of her labors?  How about a copy?</a:t>
            </a:r>
          </a:p>
          <a:p>
            <a:pPr>
              <a:lnSpc>
                <a:spcPct val="90000"/>
              </a:lnSpc>
              <a:buClrTx/>
              <a:buSzTx/>
              <a:defRPr/>
            </a:pPr>
            <a:endParaRPr lang="en-US" sz="1200" dirty="0" smtClean="0">
              <a:latin typeface="Comic Sans MS" pitchFamily="66" charset="0"/>
            </a:endParaRPr>
          </a:p>
          <a:p>
            <a:pPr>
              <a:lnSpc>
                <a:spcPct val="90000"/>
              </a:lnSpc>
              <a:buClrTx/>
              <a:buSzTx/>
              <a:defRPr/>
            </a:pPr>
            <a:r>
              <a:rPr lang="en-US" dirty="0" smtClean="0">
                <a:latin typeface="Comic Sans MS" pitchFamily="66" charset="0"/>
              </a:rPr>
              <a:t>Would your view be different if the student was going to a competitor’s laboratory?  How about into industry?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0" y="2362200"/>
            <a:ext cx="8703470" cy="1600200"/>
          </a:xfrm>
        </p:spPr>
        <p:txBody>
          <a:bodyPr/>
          <a:lstStyle/>
          <a:p>
            <a:pPr>
              <a:buClr>
                <a:schemeClr val="hlink"/>
              </a:buClr>
              <a:buSzTx/>
              <a:buFont typeface="Wingdings" pitchFamily="2" charset="2"/>
              <a:buNone/>
              <a:defRPr/>
            </a:pPr>
            <a:r>
              <a:rPr lang="en-US" sz="4400" dirty="0" smtClean="0">
                <a:solidFill>
                  <a:srgbClr val="00B050"/>
                </a:solidFill>
                <a:latin typeface="Verdana" pitchFamily="34" charset="0"/>
              </a:rPr>
              <a:t>	</a:t>
            </a:r>
            <a:r>
              <a:rPr lang="en-US" u="sng" dirty="0" smtClean="0">
                <a:solidFill>
                  <a:schemeClr val="bg1">
                    <a:lumMod val="25000"/>
                  </a:schemeClr>
                </a:solidFill>
                <a:latin typeface="Comic Sans MS" pitchFamily="66" charset="0"/>
              </a:rPr>
              <a:t>Fabrication</a:t>
            </a:r>
            <a:r>
              <a:rPr lang="en-US" dirty="0" smtClean="0">
                <a:solidFill>
                  <a:srgbClr val="2D2D2D"/>
                </a:solidFill>
                <a:effectLst>
                  <a:outerShdw blurRad="38100" dist="38100" dir="2700000" algn="tl">
                    <a:srgbClr val="000000">
                      <a:alpha val="43137"/>
                    </a:srgbClr>
                  </a:outerShdw>
                </a:effectLst>
                <a:latin typeface="Comic Sans MS" pitchFamily="66" charset="0"/>
              </a:rPr>
              <a:t>: </a:t>
            </a:r>
            <a:r>
              <a:rPr lang="en-US" dirty="0">
                <a:solidFill>
                  <a:srgbClr val="2D2D2D"/>
                </a:solidFill>
                <a:latin typeface="Comic Sans MS" pitchFamily="66" charset="0"/>
              </a:rPr>
              <a:t>M</a:t>
            </a:r>
            <a:r>
              <a:rPr lang="en-US" dirty="0" smtClean="0">
                <a:solidFill>
                  <a:srgbClr val="2D2D2D"/>
                </a:solidFill>
                <a:latin typeface="Comic Sans MS" pitchFamily="66" charset="0"/>
              </a:rPr>
              <a:t>aking up data or results and recording or reporting them.</a:t>
            </a:r>
          </a:p>
        </p:txBody>
      </p:sp>
      <p:sp>
        <p:nvSpPr>
          <p:cNvPr id="3" name="Oval 2"/>
          <p:cNvSpPr/>
          <p:nvPr/>
        </p:nvSpPr>
        <p:spPr bwMode="auto">
          <a:xfrm>
            <a:off x="228601" y="152400"/>
            <a:ext cx="8763000" cy="1524000"/>
          </a:xfrm>
          <a:prstGeom prst="ellipse">
            <a:avLst/>
          </a:prstGeom>
          <a:solidFill>
            <a:srgbClr val="C00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Federal Definition </a:t>
            </a:r>
            <a:br>
              <a:rPr lang="en-US" sz="3600" b="0" dirty="0">
                <a:solidFill>
                  <a:srgbClr val="FFFFFF"/>
                </a:solidFill>
                <a:latin typeface="Comic Sans MS" pitchFamily="66" charset="0"/>
              </a:rPr>
            </a:br>
            <a:r>
              <a:rPr lang="en-US" sz="3600" b="0" dirty="0">
                <a:solidFill>
                  <a:srgbClr val="FFFFFF"/>
                </a:solidFill>
                <a:latin typeface="Comic Sans MS" pitchFamily="66" charset="0"/>
              </a:rPr>
              <a:t>Research </a:t>
            </a:r>
            <a:r>
              <a:rPr lang="en-US" sz="3600" b="0" dirty="0" smtClean="0">
                <a:solidFill>
                  <a:srgbClr val="FFFFFF"/>
                </a:solidFill>
                <a:latin typeface="Comic Sans MS" pitchFamily="66" charset="0"/>
              </a:rPr>
              <a:t>Misconduct</a:t>
            </a:r>
            <a:endParaRPr kumimoji="0" lang="en-US" sz="3600" b="0" i="0" u="none" strike="noStrike" cap="none" normalizeH="0" baseline="0" dirty="0" smtClean="0">
              <a:ln>
                <a:noFill/>
              </a:ln>
              <a:solidFill>
                <a:srgbClr val="FFFFFF"/>
              </a:solidFill>
            </a:endParaRPr>
          </a:p>
        </p:txBody>
      </p:sp>
    </p:spTree>
    <p:extLst>
      <p:ext uri="{BB962C8B-B14F-4D97-AF65-F5344CB8AC3E}">
        <p14:creationId xmlns:p14="http://schemas.microsoft.com/office/powerpoint/2010/main" val="22124921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304800" y="1676400"/>
            <a:ext cx="8458200" cy="3048000"/>
          </a:xfrm>
        </p:spPr>
        <p:txBody>
          <a:bodyPr/>
          <a:lstStyle/>
          <a:p>
            <a:pPr>
              <a:buClr>
                <a:schemeClr val="hlink"/>
              </a:buClr>
              <a:buSzTx/>
              <a:buFont typeface="Wingdings" pitchFamily="2" charset="2"/>
              <a:buNone/>
              <a:defRPr/>
            </a:pPr>
            <a:r>
              <a:rPr lang="en-US" dirty="0" smtClean="0">
                <a:latin typeface="+mj-lt"/>
              </a:rPr>
              <a:t>	</a:t>
            </a:r>
            <a:r>
              <a:rPr lang="en-US" dirty="0" smtClean="0">
                <a:latin typeface="Comic Sans MS" pitchFamily="66" charset="0"/>
              </a:rPr>
              <a:t>You believe the work of a fellow student assigned to your lab is forged.  The data are too clean, the student isn’t in the lab often enough to support the amount of data generated, and sufficient reagents are not being consumed consistent with the research.</a:t>
            </a:r>
          </a:p>
        </p:txBody>
      </p:sp>
      <p:sp>
        <p:nvSpPr>
          <p:cNvPr id="4" name="Rectangle 2"/>
          <p:cNvSpPr txBox="1">
            <a:spLocks noChangeArrowheads="1"/>
          </p:cNvSpPr>
          <p:nvPr/>
        </p:nvSpPr>
        <p:spPr bwMode="auto">
          <a:xfrm>
            <a:off x="228600" y="228600"/>
            <a:ext cx="8763000" cy="762000"/>
          </a:xfrm>
          <a:prstGeom prst="rect">
            <a:avLst/>
          </a:prstGeom>
          <a:solidFill>
            <a:srgbClr val="C00000"/>
          </a:solidFill>
          <a:ln w="38100">
            <a:solidFill>
              <a:schemeClr val="tx1"/>
            </a:solidFill>
            <a:miter lim="800000"/>
            <a:headEnd/>
            <a:tailEnd/>
          </a:ln>
        </p:spPr>
        <p:txBody>
          <a:bodyPr vert="horz" wrap="square" lIns="90488" tIns="44450" rIns="90488" bIns="44450" numCol="1" anchor="b"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eaLnBrk="0" fontAlgn="base" hangingPunct="0">
              <a:spcBef>
                <a:spcPct val="0"/>
              </a:spcBef>
              <a:spcAft>
                <a:spcPct val="0"/>
              </a:spcAft>
              <a:defRPr sz="4400">
                <a:solidFill>
                  <a:schemeClr val="tx2"/>
                </a:solidFill>
                <a:latin typeface="Arial" charset="0"/>
              </a:defRPr>
            </a:lvl6pPr>
            <a:lvl7pPr marL="914400" algn="l" rtl="0" eaLnBrk="0" fontAlgn="base" hangingPunct="0">
              <a:spcBef>
                <a:spcPct val="0"/>
              </a:spcBef>
              <a:spcAft>
                <a:spcPct val="0"/>
              </a:spcAft>
              <a:defRPr sz="4400">
                <a:solidFill>
                  <a:schemeClr val="tx2"/>
                </a:solidFill>
                <a:latin typeface="Arial" charset="0"/>
              </a:defRPr>
            </a:lvl7pPr>
            <a:lvl8pPr marL="1371600" algn="l" rtl="0" eaLnBrk="0" fontAlgn="base" hangingPunct="0">
              <a:spcBef>
                <a:spcPct val="0"/>
              </a:spcBef>
              <a:spcAft>
                <a:spcPct val="0"/>
              </a:spcAft>
              <a:defRPr sz="4400">
                <a:solidFill>
                  <a:schemeClr val="tx2"/>
                </a:solidFill>
                <a:latin typeface="Arial" charset="0"/>
              </a:defRPr>
            </a:lvl8pPr>
            <a:lvl9pPr marL="1828800" algn="l" rtl="0" eaLnBrk="0" fontAlgn="base" hangingPunct="0">
              <a:spcBef>
                <a:spcPct val="0"/>
              </a:spcBef>
              <a:spcAft>
                <a:spcPct val="0"/>
              </a:spcAft>
              <a:defRPr sz="4400">
                <a:solidFill>
                  <a:schemeClr val="tx2"/>
                </a:solidFill>
                <a:latin typeface="Arial" charset="0"/>
              </a:defRPr>
            </a:lvl9pPr>
          </a:lstStyle>
          <a:p>
            <a:pPr algn="ctr">
              <a:buNone/>
              <a:defRPr/>
            </a:pPr>
            <a:r>
              <a:rPr lang="en-US" sz="4000" b="0" dirty="0">
                <a:solidFill>
                  <a:srgbClr val="FFFFFF"/>
                </a:solidFill>
                <a:latin typeface="Comic Sans MS" pitchFamily="66" charset="0"/>
              </a:rPr>
              <a:t>Case Study: Data </a:t>
            </a:r>
            <a:r>
              <a:rPr lang="en-US" sz="4000" b="0" dirty="0" smtClean="0">
                <a:solidFill>
                  <a:srgbClr val="FFFFFF"/>
                </a:solidFill>
                <a:latin typeface="Comic Sans MS" pitchFamily="66" charset="0"/>
              </a:rPr>
              <a:t>Fabrication</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304800" y="1066800"/>
            <a:ext cx="8458200" cy="3505200"/>
          </a:xfrm>
        </p:spPr>
        <p:txBody>
          <a:bodyPr/>
          <a:lstStyle/>
          <a:p>
            <a:pPr>
              <a:lnSpc>
                <a:spcPct val="90000"/>
              </a:lnSpc>
              <a:buClrTx/>
              <a:buSzTx/>
              <a:defRPr/>
            </a:pPr>
            <a:r>
              <a:rPr lang="en-US" dirty="0" smtClean="0">
                <a:latin typeface="Comic Sans MS" pitchFamily="66" charset="0"/>
              </a:rPr>
              <a:t>Is there enough “evidence” to allege data fabrication?</a:t>
            </a:r>
          </a:p>
          <a:p>
            <a:pPr>
              <a:lnSpc>
                <a:spcPct val="90000"/>
              </a:lnSpc>
              <a:buClrTx/>
              <a:buSzTx/>
              <a:defRPr/>
            </a:pPr>
            <a:endParaRPr lang="en-US" sz="1600" dirty="0" smtClean="0">
              <a:latin typeface="Comic Sans MS" pitchFamily="66" charset="0"/>
            </a:endParaRPr>
          </a:p>
          <a:p>
            <a:pPr>
              <a:lnSpc>
                <a:spcPct val="90000"/>
              </a:lnSpc>
              <a:buClrTx/>
              <a:buSzTx/>
              <a:defRPr/>
            </a:pPr>
            <a:r>
              <a:rPr lang="en-US" dirty="0" smtClean="0">
                <a:latin typeface="Comic Sans MS" pitchFamily="66" charset="0"/>
              </a:rPr>
              <a:t>Let’s say you report your suspicions to the PI and are simply told to “mind your own business” - </a:t>
            </a:r>
            <a:r>
              <a:rPr lang="en-US" dirty="0">
                <a:latin typeface="Comic Sans MS" pitchFamily="66" charset="0"/>
              </a:rPr>
              <a:t>W</a:t>
            </a:r>
            <a:r>
              <a:rPr lang="en-US" dirty="0" smtClean="0">
                <a:latin typeface="Comic Sans MS" pitchFamily="66" charset="0"/>
              </a:rPr>
              <a:t>hat would you do?</a:t>
            </a:r>
          </a:p>
          <a:p>
            <a:pPr>
              <a:lnSpc>
                <a:spcPct val="90000"/>
              </a:lnSpc>
              <a:buClrTx/>
              <a:buSzTx/>
              <a:defRPr/>
            </a:pPr>
            <a:endParaRPr lang="en-US" sz="1600" dirty="0" smtClean="0">
              <a:latin typeface="Comic Sans MS" pitchFamily="66" charset="0"/>
            </a:endParaRPr>
          </a:p>
          <a:p>
            <a:pPr>
              <a:lnSpc>
                <a:spcPct val="90000"/>
              </a:lnSpc>
              <a:buClrTx/>
              <a:buSzTx/>
              <a:defRPr/>
            </a:pPr>
            <a:r>
              <a:rPr lang="en-US" dirty="0" smtClean="0">
                <a:latin typeface="Comic Sans MS" pitchFamily="66" charset="0"/>
              </a:rPr>
              <a:t>Is reporting your concern to the PI sufficient?  Do </a:t>
            </a:r>
            <a:r>
              <a:rPr lang="en-US" dirty="0">
                <a:latin typeface="Comic Sans MS" pitchFamily="66" charset="0"/>
              </a:rPr>
              <a:t>y</a:t>
            </a:r>
            <a:r>
              <a:rPr lang="en-US" dirty="0" smtClean="0">
                <a:latin typeface="Comic Sans MS" pitchFamily="66" charset="0"/>
              </a:rPr>
              <a:t>ou have additional ethical responsibilities?  When have you adequately fulfilled your ethical responsibilities?</a:t>
            </a:r>
          </a:p>
          <a:p>
            <a:pPr>
              <a:lnSpc>
                <a:spcPct val="90000"/>
              </a:lnSpc>
              <a:buClrTx/>
              <a:buSzTx/>
              <a:defRPr/>
            </a:pPr>
            <a:endParaRPr lang="en-US" dirty="0" smtClean="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34290" y="2514600"/>
            <a:ext cx="8821579" cy="2895600"/>
          </a:xfrm>
        </p:spPr>
        <p:txBody>
          <a:bodyPr/>
          <a:lstStyle/>
          <a:p>
            <a:pPr>
              <a:buClr>
                <a:schemeClr val="hlink"/>
              </a:buClr>
              <a:buSzTx/>
              <a:buFont typeface="Wingdings" pitchFamily="2" charset="2"/>
              <a:buNone/>
              <a:defRPr/>
            </a:pPr>
            <a:r>
              <a:rPr lang="en-US" b="1" dirty="0" smtClean="0">
                <a:solidFill>
                  <a:schemeClr val="bg1">
                    <a:lumMod val="25000"/>
                  </a:schemeClr>
                </a:solidFill>
                <a:latin typeface="Verdana" pitchFamily="34" charset="0"/>
              </a:rPr>
              <a:t>	</a:t>
            </a:r>
            <a:r>
              <a:rPr lang="en-US" u="sng" dirty="0" smtClean="0">
                <a:solidFill>
                  <a:schemeClr val="bg1">
                    <a:lumMod val="25000"/>
                  </a:schemeClr>
                </a:solidFill>
                <a:latin typeface="Comic Sans MS" pitchFamily="66" charset="0"/>
              </a:rPr>
              <a:t>Falsification</a:t>
            </a:r>
            <a:r>
              <a:rPr lang="en-US" dirty="0" smtClean="0">
                <a:solidFill>
                  <a:srgbClr val="2D2D2D"/>
                </a:solidFill>
                <a:effectLst>
                  <a:outerShdw blurRad="38100" dist="38100" dir="2700000" algn="tl">
                    <a:srgbClr val="000000">
                      <a:alpha val="43137"/>
                    </a:srgbClr>
                  </a:outerShdw>
                </a:effectLst>
                <a:latin typeface="Comic Sans MS" pitchFamily="66" charset="0"/>
              </a:rPr>
              <a:t>: </a:t>
            </a:r>
            <a:r>
              <a:rPr lang="en-US" dirty="0">
                <a:solidFill>
                  <a:srgbClr val="2D2D2D"/>
                </a:solidFill>
                <a:latin typeface="Comic Sans MS" pitchFamily="66" charset="0"/>
              </a:rPr>
              <a:t>M</a:t>
            </a:r>
            <a:r>
              <a:rPr lang="en-US" dirty="0" smtClean="0">
                <a:solidFill>
                  <a:srgbClr val="2D2D2D"/>
                </a:solidFill>
                <a:latin typeface="Comic Sans MS" pitchFamily="66" charset="0"/>
              </a:rPr>
              <a:t>anipulating research materials, equipment, or processes, or changing or omitting data or results such that the research is not accurately represented in the research record.</a:t>
            </a:r>
          </a:p>
        </p:txBody>
      </p:sp>
      <p:sp>
        <p:nvSpPr>
          <p:cNvPr id="3" name="Oval 2"/>
          <p:cNvSpPr/>
          <p:nvPr/>
        </p:nvSpPr>
        <p:spPr bwMode="auto">
          <a:xfrm>
            <a:off x="228600" y="152400"/>
            <a:ext cx="8763000" cy="1524000"/>
          </a:xfrm>
          <a:prstGeom prst="ellipse">
            <a:avLst/>
          </a:prstGeom>
          <a:solidFill>
            <a:srgbClr val="C00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Federal Definition </a:t>
            </a:r>
            <a:br>
              <a:rPr lang="en-US" sz="3600" b="0" dirty="0">
                <a:solidFill>
                  <a:srgbClr val="FFFFFF"/>
                </a:solidFill>
                <a:latin typeface="Comic Sans MS" pitchFamily="66" charset="0"/>
              </a:rPr>
            </a:br>
            <a:r>
              <a:rPr lang="en-US" sz="3600" b="0" dirty="0">
                <a:solidFill>
                  <a:srgbClr val="FFFFFF"/>
                </a:solidFill>
                <a:latin typeface="Comic Sans MS" pitchFamily="66" charset="0"/>
              </a:rPr>
              <a:t>Research </a:t>
            </a:r>
            <a:r>
              <a:rPr lang="en-US" sz="3600" b="0" dirty="0" smtClean="0">
                <a:solidFill>
                  <a:srgbClr val="FFFFFF"/>
                </a:solidFill>
                <a:latin typeface="Comic Sans MS" pitchFamily="66" charset="0"/>
              </a:rPr>
              <a:t>Misconduct</a:t>
            </a:r>
            <a:endParaRPr kumimoji="0" lang="en-US" sz="3600" b="0" i="0" u="none" strike="noStrike" cap="none" normalizeH="0" baseline="0" dirty="0" smtClean="0">
              <a:ln>
                <a:noFill/>
              </a:ln>
              <a:solidFill>
                <a:srgbClr val="FFFFFF"/>
              </a:solidFill>
            </a:endParaRPr>
          </a:p>
        </p:txBody>
      </p:sp>
    </p:spTree>
    <p:extLst>
      <p:ext uri="{BB962C8B-B14F-4D97-AF65-F5344CB8AC3E}">
        <p14:creationId xmlns:p14="http://schemas.microsoft.com/office/powerpoint/2010/main" val="203137329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a:xfrm>
            <a:off x="228600" y="1447800"/>
            <a:ext cx="8686800" cy="4267200"/>
          </a:xfrm>
        </p:spPr>
        <p:txBody>
          <a:bodyPr/>
          <a:lstStyle/>
          <a:p>
            <a:pPr>
              <a:buClrTx/>
              <a:buSzTx/>
              <a:defRPr/>
            </a:pPr>
            <a:r>
              <a:rPr lang="en-US" dirty="0" smtClean="0">
                <a:latin typeface="Comic Sans MS" pitchFamily="66" charset="0"/>
              </a:rPr>
              <a:t>You are a junior member of a research team using an </a:t>
            </a:r>
            <a:r>
              <a:rPr lang="en-US" dirty="0" err="1" smtClean="0">
                <a:latin typeface="Comic Sans MS" pitchFamily="66" charset="0"/>
              </a:rPr>
              <a:t>autoanalyzer</a:t>
            </a:r>
            <a:r>
              <a:rPr lang="en-US" dirty="0" smtClean="0">
                <a:latin typeface="Comic Sans MS" pitchFamily="66" charset="0"/>
              </a:rPr>
              <a:t> to test the effects of </a:t>
            </a:r>
            <a:r>
              <a:rPr lang="en-US" dirty="0" err="1" smtClean="0">
                <a:latin typeface="Comic Sans MS" pitchFamily="66" charset="0"/>
              </a:rPr>
              <a:t>radioprotective</a:t>
            </a:r>
            <a:r>
              <a:rPr lang="en-US" dirty="0" smtClean="0">
                <a:latin typeface="Comic Sans MS" pitchFamily="66" charset="0"/>
              </a:rPr>
              <a:t> agents on prostaglandin production.  Only six of the ten assays demonstrate protection.</a:t>
            </a:r>
          </a:p>
          <a:p>
            <a:pPr>
              <a:buClrTx/>
              <a:buSzTx/>
              <a:defRPr/>
            </a:pPr>
            <a:endParaRPr lang="en-US" sz="1200" dirty="0" smtClean="0">
              <a:latin typeface="Comic Sans MS" pitchFamily="66" charset="0"/>
            </a:endParaRPr>
          </a:p>
          <a:p>
            <a:pPr>
              <a:buClrTx/>
              <a:buSzTx/>
              <a:defRPr/>
            </a:pPr>
            <a:r>
              <a:rPr lang="en-US" dirty="0">
                <a:latin typeface="Comic Sans MS" pitchFamily="66" charset="0"/>
              </a:rPr>
              <a:t>A</a:t>
            </a:r>
            <a:r>
              <a:rPr lang="en-US" dirty="0" smtClean="0">
                <a:latin typeface="Comic Sans MS" pitchFamily="66" charset="0"/>
              </a:rPr>
              <a:t> senior researcher (not the PI) suggests  the lack of observed response in the other four assays was due to “equipment failure.”</a:t>
            </a:r>
          </a:p>
        </p:txBody>
      </p:sp>
      <p:sp>
        <p:nvSpPr>
          <p:cNvPr id="4" name="Rectangle 2"/>
          <p:cNvSpPr txBox="1">
            <a:spLocks noChangeArrowheads="1"/>
          </p:cNvSpPr>
          <p:nvPr/>
        </p:nvSpPr>
        <p:spPr bwMode="auto">
          <a:xfrm>
            <a:off x="228600" y="228600"/>
            <a:ext cx="8763000" cy="762000"/>
          </a:xfrm>
          <a:prstGeom prst="rect">
            <a:avLst/>
          </a:prstGeom>
          <a:solidFill>
            <a:srgbClr val="C00000"/>
          </a:solidFill>
          <a:ln w="38100">
            <a:solidFill>
              <a:schemeClr val="tx1"/>
            </a:solidFill>
            <a:miter lim="800000"/>
            <a:headEnd/>
            <a:tailEnd/>
          </a:ln>
        </p:spPr>
        <p:txBody>
          <a:bodyPr vert="horz" wrap="square" lIns="90488" tIns="44450" rIns="90488" bIns="44450" numCol="1" anchor="b"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eaLnBrk="0" fontAlgn="base" hangingPunct="0">
              <a:spcBef>
                <a:spcPct val="0"/>
              </a:spcBef>
              <a:spcAft>
                <a:spcPct val="0"/>
              </a:spcAft>
              <a:defRPr sz="4400">
                <a:solidFill>
                  <a:schemeClr val="tx2"/>
                </a:solidFill>
                <a:latin typeface="Arial" charset="0"/>
              </a:defRPr>
            </a:lvl6pPr>
            <a:lvl7pPr marL="914400" algn="l" rtl="0" eaLnBrk="0" fontAlgn="base" hangingPunct="0">
              <a:spcBef>
                <a:spcPct val="0"/>
              </a:spcBef>
              <a:spcAft>
                <a:spcPct val="0"/>
              </a:spcAft>
              <a:defRPr sz="4400">
                <a:solidFill>
                  <a:schemeClr val="tx2"/>
                </a:solidFill>
                <a:latin typeface="Arial" charset="0"/>
              </a:defRPr>
            </a:lvl7pPr>
            <a:lvl8pPr marL="1371600" algn="l" rtl="0" eaLnBrk="0" fontAlgn="base" hangingPunct="0">
              <a:spcBef>
                <a:spcPct val="0"/>
              </a:spcBef>
              <a:spcAft>
                <a:spcPct val="0"/>
              </a:spcAft>
              <a:defRPr sz="4400">
                <a:solidFill>
                  <a:schemeClr val="tx2"/>
                </a:solidFill>
                <a:latin typeface="Arial" charset="0"/>
              </a:defRPr>
            </a:lvl8pPr>
            <a:lvl9pPr marL="1828800" algn="l" rtl="0" eaLnBrk="0" fontAlgn="base" hangingPunct="0">
              <a:spcBef>
                <a:spcPct val="0"/>
              </a:spcBef>
              <a:spcAft>
                <a:spcPct val="0"/>
              </a:spcAft>
              <a:defRPr sz="4400">
                <a:solidFill>
                  <a:schemeClr val="tx2"/>
                </a:solidFill>
                <a:latin typeface="Arial" charset="0"/>
              </a:defRPr>
            </a:lvl9pPr>
          </a:lstStyle>
          <a:p>
            <a:pPr algn="ctr">
              <a:buNone/>
              <a:defRPr/>
            </a:pPr>
            <a:r>
              <a:rPr lang="en-US" sz="4000" b="0" dirty="0">
                <a:solidFill>
                  <a:srgbClr val="FFFFFF"/>
                </a:solidFill>
                <a:latin typeface="Comic Sans MS" pitchFamily="66" charset="0"/>
              </a:rPr>
              <a:t>Case Study: </a:t>
            </a:r>
            <a:r>
              <a:rPr lang="en-US" sz="4000" b="0" dirty="0" smtClean="0">
                <a:solidFill>
                  <a:srgbClr val="FFFFFF"/>
                </a:solidFill>
                <a:latin typeface="Comic Sans MS" pitchFamily="66" charset="0"/>
              </a:rPr>
              <a:t>Data Falsification - 1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685800" y="914400"/>
            <a:ext cx="7772400" cy="3352800"/>
          </a:xfrm>
        </p:spPr>
        <p:txBody>
          <a:bodyPr/>
          <a:lstStyle/>
          <a:p>
            <a:pPr algn="ctr">
              <a:defRPr/>
            </a:pPr>
            <a:r>
              <a:rPr lang="en-US" dirty="0" smtClean="0">
                <a:solidFill>
                  <a:schemeClr val="tx1"/>
                </a:solidFill>
                <a:latin typeface="Comic Sans MS" pitchFamily="66" charset="0"/>
              </a:rPr>
              <a:t>“The only ethical principle which has made science possible is that</a:t>
            </a:r>
            <a:r>
              <a:rPr lang="en-US" dirty="0" smtClean="0">
                <a:solidFill>
                  <a:schemeClr val="tx1"/>
                </a:solidFill>
                <a:effectLst>
                  <a:outerShdw blurRad="38100" dist="38100" dir="2700000" algn="tl">
                    <a:srgbClr val="000000">
                      <a:alpha val="43137"/>
                    </a:srgbClr>
                  </a:outerShdw>
                </a:effectLst>
                <a:latin typeface="Comic Sans MS" pitchFamily="66" charset="0"/>
              </a:rPr>
              <a:t> </a:t>
            </a:r>
            <a:r>
              <a:rPr lang="en-US" u="sng" dirty="0" smtClean="0">
                <a:solidFill>
                  <a:schemeClr val="bg1">
                    <a:lumMod val="25000"/>
                  </a:schemeClr>
                </a:solidFill>
                <a:latin typeface="Comic Sans MS" pitchFamily="66" charset="0"/>
              </a:rPr>
              <a:t>the truth shall be told all the time</a:t>
            </a:r>
            <a:r>
              <a:rPr lang="en-US" dirty="0" smtClean="0">
                <a:solidFill>
                  <a:schemeClr val="tx1"/>
                </a:solidFill>
                <a:latin typeface="Comic Sans MS" pitchFamily="66" charset="0"/>
              </a:rPr>
              <a:t>…”</a:t>
            </a:r>
          </a:p>
        </p:txBody>
      </p:sp>
      <p:sp>
        <p:nvSpPr>
          <p:cNvPr id="548867" name="Rectangle 3"/>
          <p:cNvSpPr>
            <a:spLocks noGrp="1" noChangeArrowheads="1"/>
          </p:cNvSpPr>
          <p:nvPr>
            <p:ph type="subTitle" idx="1"/>
          </p:nvPr>
        </p:nvSpPr>
        <p:spPr>
          <a:xfrm>
            <a:off x="0" y="4114800"/>
            <a:ext cx="9144000" cy="1752600"/>
          </a:xfrm>
        </p:spPr>
        <p:txBody>
          <a:bodyPr/>
          <a:lstStyle/>
          <a:p>
            <a:pPr>
              <a:defRPr/>
            </a:pPr>
            <a:endParaRPr lang="en-US" dirty="0" smtClean="0"/>
          </a:p>
          <a:p>
            <a:pPr>
              <a:defRPr/>
            </a:pPr>
            <a:endParaRPr lang="en-US" dirty="0" smtClean="0">
              <a:latin typeface="Comic Sans MS" pitchFamily="66" charset="0"/>
            </a:endParaRPr>
          </a:p>
          <a:p>
            <a:pPr>
              <a:lnSpc>
                <a:spcPct val="50000"/>
              </a:lnSpc>
              <a:defRPr/>
            </a:pPr>
            <a:r>
              <a:rPr lang="en-US" sz="2400" dirty="0" smtClean="0">
                <a:latin typeface="Comic Sans MS" pitchFamily="66" charset="0"/>
              </a:rPr>
              <a:t>                                           C.P. Snow “The Search” 1959</a:t>
            </a:r>
          </a:p>
          <a:p>
            <a:pPr>
              <a:lnSpc>
                <a:spcPct val="50000"/>
              </a:lnSpc>
              <a:defRPr/>
            </a:pPr>
            <a:r>
              <a:rPr lang="en-US" sz="2400" dirty="0" smtClean="0">
                <a:latin typeface="Comic Sans MS" pitchFamily="66" charset="0"/>
              </a:rPr>
              <a:t>			       	   Quoted in “Honor in Science”</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body" idx="1"/>
          </p:nvPr>
        </p:nvSpPr>
        <p:spPr>
          <a:xfrm>
            <a:off x="304800" y="1143000"/>
            <a:ext cx="8839200" cy="5029200"/>
          </a:xfrm>
        </p:spPr>
        <p:txBody>
          <a:bodyPr/>
          <a:lstStyle/>
          <a:p>
            <a:pPr>
              <a:buClrTx/>
              <a:buSzTx/>
              <a:defRPr/>
            </a:pPr>
            <a:r>
              <a:rPr lang="en-US" dirty="0" smtClean="0">
                <a:latin typeface="Comic Sans MS" pitchFamily="66" charset="0"/>
              </a:rPr>
              <a:t>Is this assessment valid?  Should it be accepted, rejected or questioned?</a:t>
            </a:r>
          </a:p>
          <a:p>
            <a:pPr>
              <a:buClrTx/>
              <a:buSzTx/>
              <a:defRPr/>
            </a:pPr>
            <a:endParaRPr lang="en-US" sz="1200" dirty="0" smtClean="0">
              <a:latin typeface="Comic Sans MS" pitchFamily="66" charset="0"/>
            </a:endParaRPr>
          </a:p>
          <a:p>
            <a:pPr>
              <a:buClrTx/>
              <a:buSzTx/>
              <a:defRPr/>
            </a:pPr>
            <a:r>
              <a:rPr lang="en-US" dirty="0" smtClean="0">
                <a:latin typeface="Comic Sans MS" pitchFamily="66" charset="0"/>
              </a:rPr>
              <a:t>How might the assessment be tested?</a:t>
            </a:r>
          </a:p>
          <a:p>
            <a:pPr>
              <a:buClrTx/>
              <a:buSzTx/>
              <a:defRPr/>
            </a:pPr>
            <a:endParaRPr lang="en-US" sz="1200" dirty="0" smtClean="0">
              <a:latin typeface="Comic Sans MS" pitchFamily="66" charset="0"/>
            </a:endParaRPr>
          </a:p>
          <a:p>
            <a:pPr>
              <a:buClrTx/>
              <a:buSzTx/>
              <a:defRPr/>
            </a:pPr>
            <a:r>
              <a:rPr lang="en-US" dirty="0" smtClean="0">
                <a:latin typeface="Comic Sans MS" pitchFamily="66" charset="0"/>
              </a:rPr>
              <a:t>If the ambiguity persists, how should you proceed?</a:t>
            </a:r>
          </a:p>
          <a:p>
            <a:pPr>
              <a:buClrTx/>
              <a:buSzTx/>
              <a:defRPr/>
            </a:pPr>
            <a:endParaRPr lang="en-US" sz="1200" dirty="0" smtClean="0">
              <a:latin typeface="Comic Sans MS" pitchFamily="66" charset="0"/>
            </a:endParaRPr>
          </a:p>
          <a:p>
            <a:pPr>
              <a:buClrTx/>
              <a:buSzTx/>
              <a:defRPr/>
            </a:pPr>
            <a:r>
              <a:rPr lang="en-US" dirty="0" smtClean="0">
                <a:latin typeface="Comic Sans MS" pitchFamily="66" charset="0"/>
              </a:rPr>
              <a:t>Is leaving responsibility with the senior investigator enough?  Would it matter if the PI </a:t>
            </a:r>
            <a:r>
              <a:rPr lang="en-US" dirty="0" smtClean="0">
                <a:latin typeface="Comic Sans MS" pitchFamily="66" charset="0"/>
              </a:rPr>
              <a:t>agreed with the senior investigator?</a:t>
            </a:r>
            <a:endParaRPr lang="en-US" dirty="0" smtClean="0">
              <a:latin typeface="Comic Sans MS" pitchFamily="66" charset="0"/>
            </a:endParaRPr>
          </a:p>
          <a:p>
            <a:pPr>
              <a:buClrTx/>
              <a:buSzTx/>
              <a:defRPr/>
            </a:pPr>
            <a:endParaRPr lang="en-US" dirty="0" smtClean="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77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71">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304800" y="1524000"/>
            <a:ext cx="8305800" cy="4419600"/>
          </a:xfrm>
        </p:spPr>
        <p:txBody>
          <a:bodyPr/>
          <a:lstStyle/>
          <a:p>
            <a:pPr>
              <a:buClrTx/>
              <a:buSzTx/>
              <a:defRPr/>
            </a:pPr>
            <a:r>
              <a:rPr lang="en-US" dirty="0" smtClean="0">
                <a:latin typeface="Comic Sans MS" pitchFamily="66" charset="0"/>
              </a:rPr>
              <a:t>You prepare a scatter-graph that demonstrates a time-dependent effect.  Unfortunately, several points do not closely follow the relationship.</a:t>
            </a:r>
          </a:p>
          <a:p>
            <a:pPr>
              <a:buClrTx/>
              <a:buSzTx/>
              <a:defRPr/>
            </a:pPr>
            <a:endParaRPr lang="en-US" sz="1200" dirty="0" smtClean="0">
              <a:latin typeface="Comic Sans MS" pitchFamily="66" charset="0"/>
            </a:endParaRPr>
          </a:p>
          <a:p>
            <a:pPr>
              <a:buClrTx/>
              <a:buSzTx/>
              <a:defRPr/>
            </a:pPr>
            <a:r>
              <a:rPr lang="en-US" dirty="0" smtClean="0">
                <a:latin typeface="Comic Sans MS" pitchFamily="66" charset="0"/>
              </a:rPr>
              <a:t>Your advisor suggests dropping the lowest points because “the cells were obviously dead” and the highest point because “it is an obvious outlier.”</a:t>
            </a:r>
          </a:p>
        </p:txBody>
      </p:sp>
      <p:sp>
        <p:nvSpPr>
          <p:cNvPr id="4" name="Rectangle 2"/>
          <p:cNvSpPr txBox="1">
            <a:spLocks noChangeArrowheads="1"/>
          </p:cNvSpPr>
          <p:nvPr/>
        </p:nvSpPr>
        <p:spPr bwMode="auto">
          <a:xfrm>
            <a:off x="228600" y="228600"/>
            <a:ext cx="8763000" cy="762000"/>
          </a:xfrm>
          <a:prstGeom prst="rect">
            <a:avLst/>
          </a:prstGeom>
          <a:solidFill>
            <a:srgbClr val="C00000"/>
          </a:solidFill>
          <a:ln w="38100">
            <a:solidFill>
              <a:schemeClr val="tx1"/>
            </a:solidFill>
            <a:miter lim="800000"/>
            <a:headEnd/>
            <a:tailEnd/>
          </a:ln>
        </p:spPr>
        <p:txBody>
          <a:bodyPr vert="horz" wrap="square" lIns="90488" tIns="44450" rIns="90488" bIns="44450" numCol="1" anchor="b"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eaLnBrk="0" fontAlgn="base" hangingPunct="0">
              <a:spcBef>
                <a:spcPct val="0"/>
              </a:spcBef>
              <a:spcAft>
                <a:spcPct val="0"/>
              </a:spcAft>
              <a:defRPr sz="4400">
                <a:solidFill>
                  <a:schemeClr val="tx2"/>
                </a:solidFill>
                <a:latin typeface="Arial" charset="0"/>
              </a:defRPr>
            </a:lvl6pPr>
            <a:lvl7pPr marL="914400" algn="l" rtl="0" eaLnBrk="0" fontAlgn="base" hangingPunct="0">
              <a:spcBef>
                <a:spcPct val="0"/>
              </a:spcBef>
              <a:spcAft>
                <a:spcPct val="0"/>
              </a:spcAft>
              <a:defRPr sz="4400">
                <a:solidFill>
                  <a:schemeClr val="tx2"/>
                </a:solidFill>
                <a:latin typeface="Arial" charset="0"/>
              </a:defRPr>
            </a:lvl7pPr>
            <a:lvl8pPr marL="1371600" algn="l" rtl="0" eaLnBrk="0" fontAlgn="base" hangingPunct="0">
              <a:spcBef>
                <a:spcPct val="0"/>
              </a:spcBef>
              <a:spcAft>
                <a:spcPct val="0"/>
              </a:spcAft>
              <a:defRPr sz="4400">
                <a:solidFill>
                  <a:schemeClr val="tx2"/>
                </a:solidFill>
                <a:latin typeface="Arial" charset="0"/>
              </a:defRPr>
            </a:lvl8pPr>
            <a:lvl9pPr marL="1828800" algn="l" rtl="0" eaLnBrk="0" fontAlgn="base" hangingPunct="0">
              <a:spcBef>
                <a:spcPct val="0"/>
              </a:spcBef>
              <a:spcAft>
                <a:spcPct val="0"/>
              </a:spcAft>
              <a:defRPr sz="4400">
                <a:solidFill>
                  <a:schemeClr val="tx2"/>
                </a:solidFill>
                <a:latin typeface="Arial" charset="0"/>
              </a:defRPr>
            </a:lvl9pPr>
          </a:lstStyle>
          <a:p>
            <a:pPr algn="ctr">
              <a:buNone/>
              <a:defRPr/>
            </a:pPr>
            <a:r>
              <a:rPr lang="en-US" sz="4000" b="0" dirty="0">
                <a:solidFill>
                  <a:srgbClr val="FFFFFF"/>
                </a:solidFill>
                <a:latin typeface="Comic Sans MS" pitchFamily="66" charset="0"/>
              </a:rPr>
              <a:t>Case Study: Data </a:t>
            </a:r>
            <a:r>
              <a:rPr lang="en-US" sz="4000" b="0" dirty="0" smtClean="0">
                <a:solidFill>
                  <a:srgbClr val="FFFFFF"/>
                </a:solidFill>
                <a:latin typeface="Comic Sans MS" pitchFamily="66" charset="0"/>
              </a:rPr>
              <a:t>Falsification - 2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381000" y="914400"/>
            <a:ext cx="8001000" cy="1143000"/>
          </a:xfrm>
        </p:spPr>
        <p:txBody>
          <a:bodyPr/>
          <a:lstStyle/>
          <a:p>
            <a:r>
              <a:rPr lang="en-US" smtClean="0"/>
              <a:t/>
            </a:r>
            <a:br>
              <a:rPr lang="en-US" smtClean="0"/>
            </a:br>
            <a:endParaRPr lang="en-US" smtClean="0"/>
          </a:p>
        </p:txBody>
      </p:sp>
      <p:sp>
        <p:nvSpPr>
          <p:cNvPr id="30723" name="Rectangle 3"/>
          <p:cNvSpPr>
            <a:spLocks noGrp="1" noChangeArrowheads="1"/>
          </p:cNvSpPr>
          <p:nvPr>
            <p:ph type="body" idx="1"/>
          </p:nvPr>
        </p:nvSpPr>
        <p:spPr>
          <a:xfrm>
            <a:off x="304800" y="1143000"/>
            <a:ext cx="8458200" cy="4495800"/>
          </a:xfrm>
        </p:spPr>
        <p:txBody>
          <a:bodyPr/>
          <a:lstStyle/>
          <a:p>
            <a:pPr>
              <a:buClrTx/>
              <a:buSzTx/>
              <a:defRPr/>
            </a:pPr>
            <a:r>
              <a:rPr lang="en-US" dirty="0" smtClean="0">
                <a:latin typeface="Comic Sans MS" pitchFamily="66" charset="0"/>
              </a:rPr>
              <a:t>Is the suggested method for determining which points to exclude acceptable?</a:t>
            </a:r>
          </a:p>
          <a:p>
            <a:pPr marL="0" indent="0">
              <a:buClrTx/>
              <a:buSzTx/>
              <a:buNone/>
              <a:defRPr/>
            </a:pPr>
            <a:endParaRPr lang="en-US" sz="1200" dirty="0" smtClean="0">
              <a:latin typeface="Comic Sans MS" pitchFamily="66" charset="0"/>
            </a:endParaRPr>
          </a:p>
          <a:p>
            <a:pPr>
              <a:buClrTx/>
              <a:buSzTx/>
              <a:defRPr/>
            </a:pPr>
            <a:r>
              <a:rPr lang="en-US" dirty="0" smtClean="0">
                <a:latin typeface="Comic Sans MS" pitchFamily="66" charset="0"/>
              </a:rPr>
              <a:t>If you are not satisfied with the instructions from your advisor, what other course(s) of action are open to you in this situation?</a:t>
            </a:r>
          </a:p>
          <a:p>
            <a:pPr>
              <a:buClrTx/>
              <a:buSzTx/>
              <a:defRPr/>
            </a:pPr>
            <a:endParaRPr lang="en-US" sz="1200" dirty="0" smtClean="0">
              <a:latin typeface="Comic Sans MS" pitchFamily="66" charset="0"/>
            </a:endParaRPr>
          </a:p>
          <a:p>
            <a:pPr>
              <a:buClrTx/>
              <a:buSzTx/>
              <a:defRPr/>
            </a:pPr>
            <a:r>
              <a:rPr lang="en-US" dirty="0" smtClean="0">
                <a:latin typeface="Comic Sans MS" pitchFamily="66" charset="0"/>
              </a:rPr>
              <a:t>In general, how </a:t>
            </a:r>
            <a:r>
              <a:rPr lang="en-US" dirty="0">
                <a:latin typeface="Comic Sans MS" pitchFamily="66" charset="0"/>
              </a:rPr>
              <a:t>would you approach your advisor when facing </a:t>
            </a:r>
            <a:r>
              <a:rPr lang="en-US" dirty="0" smtClean="0">
                <a:latin typeface="Comic Sans MS" pitchFamily="66" charset="0"/>
              </a:rPr>
              <a:t>any </a:t>
            </a:r>
            <a:r>
              <a:rPr lang="en-US" dirty="0">
                <a:latin typeface="Comic Sans MS" pitchFamily="66" charset="0"/>
              </a:rPr>
              <a:t>issue </a:t>
            </a:r>
            <a:r>
              <a:rPr lang="en-US" dirty="0" smtClean="0">
                <a:latin typeface="Comic Sans MS" pitchFamily="66" charset="0"/>
              </a:rPr>
              <a:t>involving proper </a:t>
            </a:r>
            <a:r>
              <a:rPr lang="en-US" dirty="0">
                <a:latin typeface="Comic Sans MS" pitchFamily="66" charset="0"/>
              </a:rPr>
              <a:t>ethical behavior?</a:t>
            </a:r>
          </a:p>
          <a:p>
            <a:pPr>
              <a:buClrTx/>
              <a:buSzTx/>
              <a:defRPr/>
            </a:pPr>
            <a:endParaRPr lang="en-US" dirty="0" smtClean="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0" y="2286000"/>
            <a:ext cx="8686800" cy="1752600"/>
          </a:xfrm>
        </p:spPr>
        <p:txBody>
          <a:bodyPr/>
          <a:lstStyle/>
          <a:p>
            <a:pPr>
              <a:buClr>
                <a:schemeClr val="hlink"/>
              </a:buClr>
              <a:buSzTx/>
              <a:buFont typeface="Wingdings" pitchFamily="2" charset="2"/>
              <a:buNone/>
              <a:defRPr/>
            </a:pPr>
            <a:r>
              <a:rPr lang="en-US" dirty="0" smtClean="0">
                <a:solidFill>
                  <a:srgbClr val="00B050"/>
                </a:solidFill>
                <a:latin typeface="Verdana" pitchFamily="34" charset="0"/>
              </a:rPr>
              <a:t>	</a:t>
            </a:r>
            <a:r>
              <a:rPr lang="en-US" u="sng" dirty="0" smtClean="0">
                <a:solidFill>
                  <a:schemeClr val="bg1">
                    <a:lumMod val="25000"/>
                  </a:schemeClr>
                </a:solidFill>
                <a:latin typeface="Comic Sans MS" pitchFamily="66" charset="0"/>
              </a:rPr>
              <a:t>Plagiarism</a:t>
            </a:r>
            <a:r>
              <a:rPr lang="en-US" dirty="0" smtClean="0">
                <a:solidFill>
                  <a:srgbClr val="2D2D2D"/>
                </a:solidFill>
                <a:effectLst>
                  <a:outerShdw blurRad="38100" dist="38100" dir="2700000" algn="tl">
                    <a:srgbClr val="000000">
                      <a:alpha val="43137"/>
                    </a:srgbClr>
                  </a:outerShdw>
                </a:effectLst>
                <a:latin typeface="Comic Sans MS" pitchFamily="66" charset="0"/>
              </a:rPr>
              <a:t>: </a:t>
            </a:r>
            <a:r>
              <a:rPr lang="en-US" dirty="0">
                <a:solidFill>
                  <a:srgbClr val="2D2D2D"/>
                </a:solidFill>
                <a:latin typeface="Comic Sans MS" pitchFamily="66" charset="0"/>
              </a:rPr>
              <a:t>T</a:t>
            </a:r>
            <a:r>
              <a:rPr lang="en-US" dirty="0" smtClean="0">
                <a:solidFill>
                  <a:srgbClr val="2D2D2D"/>
                </a:solidFill>
                <a:latin typeface="Comic Sans MS" pitchFamily="66" charset="0"/>
              </a:rPr>
              <a:t>he appropriation of another person’s ideas, processes, results, or words without giving appropriate credit.</a:t>
            </a:r>
          </a:p>
        </p:txBody>
      </p:sp>
      <p:sp>
        <p:nvSpPr>
          <p:cNvPr id="4" name="Oval 3"/>
          <p:cNvSpPr/>
          <p:nvPr/>
        </p:nvSpPr>
        <p:spPr bwMode="auto">
          <a:xfrm>
            <a:off x="228600" y="152400"/>
            <a:ext cx="8763000" cy="1447800"/>
          </a:xfrm>
          <a:prstGeom prst="ellipse">
            <a:avLst/>
          </a:prstGeom>
          <a:solidFill>
            <a:srgbClr val="C00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Federal Definition </a:t>
            </a:r>
            <a:br>
              <a:rPr lang="en-US" sz="3600" b="0" dirty="0">
                <a:solidFill>
                  <a:srgbClr val="FFFFFF"/>
                </a:solidFill>
                <a:latin typeface="Comic Sans MS" pitchFamily="66" charset="0"/>
              </a:rPr>
            </a:br>
            <a:r>
              <a:rPr lang="en-US" sz="3600" b="0" dirty="0">
                <a:solidFill>
                  <a:srgbClr val="FFFFFF"/>
                </a:solidFill>
                <a:latin typeface="Comic Sans MS" pitchFamily="66" charset="0"/>
              </a:rPr>
              <a:t>Research </a:t>
            </a:r>
            <a:r>
              <a:rPr lang="en-US" sz="3600" b="0" dirty="0" smtClean="0">
                <a:solidFill>
                  <a:srgbClr val="FFFFFF"/>
                </a:solidFill>
                <a:latin typeface="Comic Sans MS" pitchFamily="66" charset="0"/>
              </a:rPr>
              <a:t>Misconduct</a:t>
            </a:r>
            <a:endParaRPr kumimoji="0" lang="en-US" sz="3600" b="0" i="0" u="none" strike="noStrike" cap="none" normalizeH="0" baseline="0" dirty="0" smtClean="0">
              <a:ln>
                <a:noFill/>
              </a:ln>
              <a:solidFill>
                <a:srgbClr val="FFFFFF"/>
              </a:solidFill>
            </a:endParaRPr>
          </a:p>
        </p:txBody>
      </p:sp>
    </p:spTree>
    <p:extLst>
      <p:ext uri="{BB962C8B-B14F-4D97-AF65-F5344CB8AC3E}">
        <p14:creationId xmlns:p14="http://schemas.microsoft.com/office/powerpoint/2010/main" val="419918699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idx="1"/>
          </p:nvPr>
        </p:nvSpPr>
        <p:spPr>
          <a:xfrm>
            <a:off x="152400" y="1600200"/>
            <a:ext cx="8839200" cy="4343400"/>
          </a:xfrm>
        </p:spPr>
        <p:txBody>
          <a:bodyPr/>
          <a:lstStyle/>
          <a:p>
            <a:pPr>
              <a:buClr>
                <a:schemeClr val="hlink"/>
              </a:buClr>
              <a:buSzTx/>
              <a:buFont typeface="Wingdings" pitchFamily="2" charset="2"/>
              <a:buNone/>
            </a:pPr>
            <a:r>
              <a:rPr lang="en-US" sz="3600" dirty="0" smtClean="0"/>
              <a:t>	</a:t>
            </a:r>
            <a:r>
              <a:rPr lang="en-US" dirty="0" smtClean="0">
                <a:latin typeface="Comic Sans MS" pitchFamily="66" charset="0"/>
              </a:rPr>
              <a:t>You are reviewing a paper for a journal and recognize a significant portion of the text.  After checking, you confirm that the paper indeed incorporates entire passages from other works without attribution.  </a:t>
            </a:r>
          </a:p>
        </p:txBody>
      </p:sp>
      <p:sp>
        <p:nvSpPr>
          <p:cNvPr id="4" name="Rectangle 2"/>
          <p:cNvSpPr txBox="1">
            <a:spLocks noChangeArrowheads="1"/>
          </p:cNvSpPr>
          <p:nvPr/>
        </p:nvSpPr>
        <p:spPr bwMode="auto">
          <a:xfrm>
            <a:off x="228600" y="228600"/>
            <a:ext cx="8763000" cy="762000"/>
          </a:xfrm>
          <a:prstGeom prst="rect">
            <a:avLst/>
          </a:prstGeom>
          <a:solidFill>
            <a:srgbClr val="C00000"/>
          </a:solidFill>
          <a:ln w="38100">
            <a:solidFill>
              <a:schemeClr val="tx1"/>
            </a:solidFill>
            <a:miter lim="800000"/>
            <a:headEnd/>
            <a:tailEnd/>
          </a:ln>
        </p:spPr>
        <p:txBody>
          <a:bodyPr vert="horz" wrap="square" lIns="90488" tIns="44450" rIns="90488" bIns="44450" numCol="1" anchor="b"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eaLnBrk="0" fontAlgn="base" hangingPunct="0">
              <a:spcBef>
                <a:spcPct val="0"/>
              </a:spcBef>
              <a:spcAft>
                <a:spcPct val="0"/>
              </a:spcAft>
              <a:defRPr sz="4400">
                <a:solidFill>
                  <a:schemeClr val="tx2"/>
                </a:solidFill>
                <a:latin typeface="Arial" charset="0"/>
              </a:defRPr>
            </a:lvl6pPr>
            <a:lvl7pPr marL="914400" algn="l" rtl="0" eaLnBrk="0" fontAlgn="base" hangingPunct="0">
              <a:spcBef>
                <a:spcPct val="0"/>
              </a:spcBef>
              <a:spcAft>
                <a:spcPct val="0"/>
              </a:spcAft>
              <a:defRPr sz="4400">
                <a:solidFill>
                  <a:schemeClr val="tx2"/>
                </a:solidFill>
                <a:latin typeface="Arial" charset="0"/>
              </a:defRPr>
            </a:lvl7pPr>
            <a:lvl8pPr marL="1371600" algn="l" rtl="0" eaLnBrk="0" fontAlgn="base" hangingPunct="0">
              <a:spcBef>
                <a:spcPct val="0"/>
              </a:spcBef>
              <a:spcAft>
                <a:spcPct val="0"/>
              </a:spcAft>
              <a:defRPr sz="4400">
                <a:solidFill>
                  <a:schemeClr val="tx2"/>
                </a:solidFill>
                <a:latin typeface="Arial" charset="0"/>
              </a:defRPr>
            </a:lvl8pPr>
            <a:lvl9pPr marL="1828800" algn="l" rtl="0" eaLnBrk="0" fontAlgn="base" hangingPunct="0">
              <a:spcBef>
                <a:spcPct val="0"/>
              </a:spcBef>
              <a:spcAft>
                <a:spcPct val="0"/>
              </a:spcAft>
              <a:defRPr sz="4400">
                <a:solidFill>
                  <a:schemeClr val="tx2"/>
                </a:solidFill>
                <a:latin typeface="Arial" charset="0"/>
              </a:defRPr>
            </a:lvl9pPr>
          </a:lstStyle>
          <a:p>
            <a:pPr algn="ctr">
              <a:buNone/>
              <a:defRPr/>
            </a:pPr>
            <a:r>
              <a:rPr lang="en-US" sz="4000" b="0" dirty="0">
                <a:solidFill>
                  <a:srgbClr val="FFFFFF"/>
                </a:solidFill>
                <a:latin typeface="Comic Sans MS" pitchFamily="66" charset="0"/>
              </a:rPr>
              <a:t>Case Study: </a:t>
            </a:r>
            <a:r>
              <a:rPr lang="en-US" sz="4000" b="0" dirty="0" smtClean="0">
                <a:solidFill>
                  <a:srgbClr val="FFFFFF"/>
                </a:solidFill>
                <a:latin typeface="Comic Sans MS" pitchFamily="66" charset="0"/>
              </a:rPr>
              <a:t>Plagiarism</a:t>
            </a:r>
          </a:p>
        </p:txBody>
      </p:sp>
      <p:sp>
        <p:nvSpPr>
          <p:cNvPr id="5" name="Oval 4"/>
          <p:cNvSpPr/>
          <p:nvPr/>
        </p:nvSpPr>
        <p:spPr bwMode="auto">
          <a:xfrm>
            <a:off x="152399" y="4495800"/>
            <a:ext cx="8839201" cy="144780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800" b="0" dirty="0">
                <a:solidFill>
                  <a:srgbClr val="FFFFFF"/>
                </a:solidFill>
                <a:latin typeface="Comic Sans MS" pitchFamily="66" charset="0"/>
              </a:rPr>
              <a:t>What </a:t>
            </a:r>
            <a:r>
              <a:rPr lang="en-US" sz="3800" b="0" dirty="0" smtClean="0">
                <a:solidFill>
                  <a:srgbClr val="FFFFFF"/>
                </a:solidFill>
                <a:latin typeface="Comic Sans MS" pitchFamily="66" charset="0"/>
              </a:rPr>
              <a:t>Action Should  You Take</a:t>
            </a:r>
            <a:r>
              <a:rPr lang="en-US" sz="3800" b="0" dirty="0">
                <a:solidFill>
                  <a:srgbClr val="FFFFFF"/>
                </a:solidFill>
                <a:latin typeface="Comic Sans MS" pitchFamily="66" charset="0"/>
              </a:rPr>
              <a:t>?</a:t>
            </a:r>
            <a:endParaRPr kumimoji="0" lang="en-US" sz="3800" b="0" i="0" u="none" strike="noStrike" cap="none" normalizeH="0" baseline="0" dirty="0" smtClean="0">
              <a:ln>
                <a:noFill/>
              </a:ln>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body" idx="1"/>
          </p:nvPr>
        </p:nvSpPr>
        <p:spPr>
          <a:xfrm>
            <a:off x="76200" y="838200"/>
            <a:ext cx="8991600" cy="4267200"/>
          </a:xfrm>
        </p:spPr>
        <p:txBody>
          <a:bodyPr/>
          <a:lstStyle/>
          <a:p>
            <a:pPr>
              <a:buClrTx/>
              <a:buSzTx/>
              <a:defRPr/>
            </a:pPr>
            <a:r>
              <a:rPr lang="en-US" sz="3100" dirty="0" smtClean="0">
                <a:latin typeface="Comic Sans MS" pitchFamily="66" charset="0"/>
              </a:rPr>
              <a:t>Immediately report your concerns to the Journal?  Or would you contact the author first?  Would knowing the author influence your actions?</a:t>
            </a:r>
          </a:p>
          <a:p>
            <a:pPr>
              <a:buClrTx/>
              <a:buSzTx/>
              <a:defRPr/>
            </a:pPr>
            <a:r>
              <a:rPr lang="en-US" sz="3100" dirty="0" smtClean="0">
                <a:latin typeface="Comic Sans MS" pitchFamily="66" charset="0"/>
              </a:rPr>
              <a:t>If you spoke with the author would any of these explanations cause you to be more lenient:</a:t>
            </a:r>
          </a:p>
          <a:p>
            <a:pPr lvl="1">
              <a:buClrTx/>
              <a:buSzTx/>
              <a:defRPr/>
            </a:pPr>
            <a:r>
              <a:rPr lang="en-US" sz="2700" dirty="0" smtClean="0">
                <a:latin typeface="Comic Sans MS" pitchFamily="66" charset="0"/>
              </a:rPr>
              <a:t>The author said it was simply a careless oversight.</a:t>
            </a:r>
          </a:p>
          <a:p>
            <a:pPr lvl="1">
              <a:buClrTx/>
              <a:buSzTx/>
              <a:defRPr/>
            </a:pPr>
            <a:r>
              <a:rPr lang="en-US" sz="2700" dirty="0" smtClean="0">
                <a:latin typeface="Comic Sans MS" pitchFamily="66" charset="0"/>
              </a:rPr>
              <a:t>The author is a first year graduate student with little experience.</a:t>
            </a:r>
          </a:p>
          <a:p>
            <a:pPr lvl="1">
              <a:buClrTx/>
              <a:buSzTx/>
              <a:defRPr/>
            </a:pPr>
            <a:r>
              <a:rPr lang="en-US" sz="2700" dirty="0" smtClean="0">
                <a:latin typeface="Comic Sans MS" pitchFamily="66" charset="0"/>
              </a:rPr>
              <a:t>The author comes from a country with different standards for citations.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81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81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481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48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1027"/>
          <p:cNvSpPr>
            <a:spLocks noGrp="1" noChangeArrowheads="1"/>
          </p:cNvSpPr>
          <p:nvPr>
            <p:ph type="subTitle" idx="1"/>
          </p:nvPr>
        </p:nvSpPr>
        <p:spPr>
          <a:xfrm>
            <a:off x="228600" y="1524000"/>
            <a:ext cx="7848600" cy="3810000"/>
          </a:xfrm>
        </p:spPr>
        <p:txBody>
          <a:bodyPr/>
          <a:lstStyle/>
          <a:p>
            <a:pPr algn="l">
              <a:defRPr/>
            </a:pPr>
            <a:r>
              <a:rPr lang="en-US" dirty="0" smtClean="0">
                <a:latin typeface="Comic Sans MS" pitchFamily="66" charset="0"/>
              </a:rPr>
              <a:t>Authorship of a scientific paper should be limited to those individuals who have contributed directly </a:t>
            </a:r>
            <a:r>
              <a:rPr lang="en-US" dirty="0" smtClean="0">
                <a:latin typeface="Comic Sans MS" pitchFamily="66" charset="0"/>
              </a:rPr>
              <a:t>to: </a:t>
            </a:r>
            <a:endParaRPr lang="en-US" dirty="0" smtClean="0">
              <a:latin typeface="Comic Sans MS" pitchFamily="66" charset="0"/>
            </a:endParaRPr>
          </a:p>
          <a:p>
            <a:pPr marL="457200" indent="-457200" algn="l">
              <a:buClrTx/>
              <a:buFont typeface="Wingdings" pitchFamily="2" charset="2"/>
              <a:buChar char="§"/>
              <a:defRPr/>
            </a:pPr>
            <a:r>
              <a:rPr lang="en-US" dirty="0" smtClean="0">
                <a:latin typeface="Comic Sans MS" pitchFamily="66" charset="0"/>
              </a:rPr>
              <a:t>the design and execution of the experiments </a:t>
            </a:r>
            <a:r>
              <a:rPr lang="en-US" u="sng" dirty="0" smtClean="0">
                <a:latin typeface="Comic Sans MS" pitchFamily="66" charset="0"/>
              </a:rPr>
              <a:t>and</a:t>
            </a:r>
            <a:r>
              <a:rPr lang="en-US" dirty="0" smtClean="0">
                <a:latin typeface="Comic Sans MS" pitchFamily="66" charset="0"/>
              </a:rPr>
              <a:t>  </a:t>
            </a:r>
          </a:p>
          <a:p>
            <a:pPr marL="457200" indent="-457200" algn="l">
              <a:buClrTx/>
              <a:buFont typeface="Wingdings" pitchFamily="2" charset="2"/>
              <a:buChar char="§"/>
              <a:defRPr/>
            </a:pPr>
            <a:r>
              <a:rPr lang="en-US" dirty="0" smtClean="0">
                <a:latin typeface="Comic Sans MS" pitchFamily="66" charset="0"/>
              </a:rPr>
              <a:t>participated in the preparation        of the manuscript.</a:t>
            </a:r>
          </a:p>
        </p:txBody>
      </p:sp>
      <p:sp>
        <p:nvSpPr>
          <p:cNvPr id="4" name="Oval 3"/>
          <p:cNvSpPr/>
          <p:nvPr/>
        </p:nvSpPr>
        <p:spPr bwMode="auto">
          <a:xfrm>
            <a:off x="152400" y="152400"/>
            <a:ext cx="8839201" cy="990600"/>
          </a:xfrm>
          <a:prstGeom prst="ellipse">
            <a:avLst/>
          </a:prstGeom>
          <a:solidFill>
            <a:srgbClr val="C00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4000" b="0" dirty="0">
                <a:solidFill>
                  <a:srgbClr val="FFFFFF"/>
                </a:solidFill>
                <a:latin typeface="Comic Sans MS" pitchFamily="66" charset="0"/>
              </a:rPr>
              <a:t>Authorship</a:t>
            </a:r>
            <a:endParaRPr kumimoji="0" lang="en-US" sz="4000" b="0" i="0" u="none" strike="noStrike" cap="none" normalizeH="0" baseline="0" dirty="0" smtClean="0">
              <a:ln>
                <a:noFill/>
              </a:ln>
              <a:solidFill>
                <a:srgbClr val="FFFFFF"/>
              </a:solidFill>
            </a:endParaRPr>
          </a:p>
        </p:txBody>
      </p:sp>
      <p:sp>
        <p:nvSpPr>
          <p:cNvPr id="6" name="Rounded Rectangle 5"/>
          <p:cNvSpPr/>
          <p:nvPr/>
        </p:nvSpPr>
        <p:spPr bwMode="auto">
          <a:xfrm>
            <a:off x="6781800" y="3657600"/>
            <a:ext cx="2209801" cy="2628900"/>
          </a:xfrm>
          <a:prstGeom prst="roundRect">
            <a:avLst/>
          </a:prstGeom>
          <a:solidFill>
            <a:srgbClr val="FFFF00"/>
          </a:solidFill>
          <a:ln w="38100" cap="flat" cmpd="sng" algn="ctr">
            <a:solidFill>
              <a:schemeClr val="tx1"/>
            </a:solidFill>
            <a:prstDash val="solid"/>
            <a:round/>
            <a:headEnd type="none" w="med" len="med"/>
            <a:tailEnd type="none" w="med" len="med"/>
          </a:ln>
          <a:effectLst>
            <a:innerShdw blurRad="63500" dist="50800" dir="18900000">
              <a:prstClr val="black">
                <a:alpha val="50000"/>
              </a:prstClr>
            </a:inn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None/>
              <a:tabLst>
                <a:tab pos="174625" algn="l"/>
              </a:tabLst>
            </a:pPr>
            <a:r>
              <a:rPr lang="en-US" sz="3200" b="0" dirty="0" smtClean="0">
                <a:latin typeface="Comic Sans MS" pitchFamily="66" charset="0"/>
              </a:rPr>
              <a:t>Is “and” right or should it say “and/or?”</a:t>
            </a:r>
            <a:endParaRPr kumimoji="0" lang="en-US" sz="2800" b="0" i="0" u="none" strike="noStrike" cap="none" normalizeH="0" baseline="0" dirty="0" smtClean="0">
              <a:ln>
                <a:noFill/>
              </a:ln>
              <a:effectLst/>
              <a:latin typeface="Comic Sans MS" pitchFamily="66" charset="0"/>
            </a:endParaRPr>
          </a:p>
        </p:txBody>
      </p:sp>
      <p:sp>
        <p:nvSpPr>
          <p:cNvPr id="5" name="Rounded Rectangle 4"/>
          <p:cNvSpPr/>
          <p:nvPr/>
        </p:nvSpPr>
        <p:spPr bwMode="auto">
          <a:xfrm>
            <a:off x="228600" y="5257800"/>
            <a:ext cx="6324600" cy="1219200"/>
          </a:xfrm>
          <a:prstGeom prst="roundRect">
            <a:avLst/>
          </a:prstGeom>
          <a:solidFill>
            <a:schemeClr val="bg1">
              <a:lumMod val="25000"/>
            </a:schemeClr>
          </a:solidFill>
          <a:ln w="38100" cap="flat" cmpd="sng" algn="ctr">
            <a:solidFill>
              <a:schemeClr val="tx1"/>
            </a:solidFill>
            <a:prstDash val="solid"/>
            <a:round/>
            <a:headEnd type="none" w="med" len="med"/>
            <a:tailEnd type="none" w="med" len="med"/>
          </a:ln>
          <a:effectLst>
            <a:innerShdw blurRad="63500" dist="50800" dir="18900000">
              <a:prstClr val="black">
                <a:alpha val="50000"/>
              </a:prstClr>
            </a:innerShdw>
          </a:effectLst>
        </p:spPr>
        <p:txBody>
          <a:bodyPr vert="horz" wrap="square" lIns="91440" tIns="45720" rIns="91440" bIns="45720" numCol="1" rtlCol="0" anchor="t" anchorCtr="0" compatLnSpc="1">
            <a:prstTxWarp prst="textNoShape">
              <a:avLst/>
            </a:prstTxWarp>
          </a:bodyPr>
          <a:lstStyle/>
          <a:p>
            <a:pPr algn="l">
              <a:buClrTx/>
              <a:buNone/>
              <a:defRPr/>
            </a:pPr>
            <a:r>
              <a:rPr lang="en-US" sz="3200" b="0" dirty="0">
                <a:solidFill>
                  <a:srgbClr val="FFFFFF"/>
                </a:solidFill>
                <a:latin typeface="Comic Sans MS" pitchFamily="66" charset="0"/>
              </a:rPr>
              <a:t>There may be some variation             		by discipline!</a:t>
            </a:r>
          </a:p>
        </p:txBody>
      </p:sp>
    </p:spTree>
    <p:extLst>
      <p:ext uri="{BB962C8B-B14F-4D97-AF65-F5344CB8AC3E}">
        <p14:creationId xmlns:p14="http://schemas.microsoft.com/office/powerpoint/2010/main" val="2524359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5" name="Rectangle 3"/>
          <p:cNvSpPr>
            <a:spLocks noGrp="1" noChangeArrowheads="1"/>
          </p:cNvSpPr>
          <p:nvPr>
            <p:ph type="body" idx="1"/>
          </p:nvPr>
        </p:nvSpPr>
        <p:spPr>
          <a:xfrm>
            <a:off x="0" y="1295400"/>
            <a:ext cx="8839200" cy="5181600"/>
          </a:xfrm>
        </p:spPr>
        <p:txBody>
          <a:bodyPr/>
          <a:lstStyle/>
          <a:p>
            <a:pPr>
              <a:lnSpc>
                <a:spcPct val="90000"/>
              </a:lnSpc>
              <a:buFont typeface="Wingdings" pitchFamily="2" charset="2"/>
              <a:buNone/>
            </a:pPr>
            <a:r>
              <a:rPr lang="en-US" dirty="0" smtClean="0"/>
              <a:t>	</a:t>
            </a:r>
            <a:r>
              <a:rPr lang="en-US" dirty="0" smtClean="0">
                <a:latin typeface="Comic Sans MS" pitchFamily="66" charset="0"/>
              </a:rPr>
              <a:t>A paper is being prepared concerning the metabolism of sulfites.  Which of the following should be included as authors?</a:t>
            </a:r>
            <a:endParaRPr lang="en-US" sz="2800" dirty="0" smtClean="0">
              <a:latin typeface="Comic Sans MS" pitchFamily="66" charset="0"/>
            </a:endParaRPr>
          </a:p>
          <a:p>
            <a:pPr lvl="2">
              <a:lnSpc>
                <a:spcPct val="90000"/>
              </a:lnSpc>
            </a:pPr>
            <a:r>
              <a:rPr lang="en-US" sz="2800" dirty="0" smtClean="0">
                <a:latin typeface="Comic Sans MS" pitchFamily="66" charset="0"/>
              </a:rPr>
              <a:t>Toxicologist who provided previously published information on animal models.</a:t>
            </a:r>
          </a:p>
          <a:p>
            <a:pPr lvl="2">
              <a:lnSpc>
                <a:spcPct val="90000"/>
              </a:lnSpc>
            </a:pPr>
            <a:r>
              <a:rPr lang="en-US" sz="2800" dirty="0" smtClean="0">
                <a:latin typeface="Comic Sans MS" pitchFamily="66" charset="0"/>
              </a:rPr>
              <a:t>Wildlife specialist who provided information on breeding mice.</a:t>
            </a:r>
          </a:p>
          <a:p>
            <a:pPr lvl="2">
              <a:lnSpc>
                <a:spcPct val="90000"/>
              </a:lnSpc>
            </a:pPr>
            <a:r>
              <a:rPr lang="en-US" sz="2800" dirty="0" smtClean="0">
                <a:latin typeface="Comic Sans MS" pitchFamily="66" charset="0"/>
              </a:rPr>
              <a:t>Technician who helped develop assay and wrote the methods section.</a:t>
            </a:r>
          </a:p>
          <a:p>
            <a:pPr lvl="2">
              <a:lnSpc>
                <a:spcPct val="90000"/>
              </a:lnSpc>
            </a:pPr>
            <a:r>
              <a:rPr lang="en-US" sz="2800" dirty="0" smtClean="0">
                <a:latin typeface="Comic Sans MS" pitchFamily="66" charset="0"/>
              </a:rPr>
              <a:t>Another scientist who helped design experiments and edited the final draft.</a:t>
            </a:r>
          </a:p>
        </p:txBody>
      </p:sp>
      <p:sp>
        <p:nvSpPr>
          <p:cNvPr id="4" name="Rectangle 2"/>
          <p:cNvSpPr txBox="1">
            <a:spLocks noChangeArrowheads="1"/>
          </p:cNvSpPr>
          <p:nvPr/>
        </p:nvSpPr>
        <p:spPr bwMode="auto">
          <a:xfrm>
            <a:off x="228600" y="228600"/>
            <a:ext cx="8763000" cy="762000"/>
          </a:xfrm>
          <a:prstGeom prst="rect">
            <a:avLst/>
          </a:prstGeom>
          <a:solidFill>
            <a:srgbClr val="C00000"/>
          </a:solidFill>
          <a:ln w="38100">
            <a:solidFill>
              <a:schemeClr val="tx1"/>
            </a:solidFill>
            <a:miter lim="800000"/>
            <a:headEnd/>
            <a:tailEnd/>
          </a:ln>
        </p:spPr>
        <p:txBody>
          <a:bodyPr vert="horz" wrap="square" lIns="90488" tIns="44450" rIns="90488" bIns="44450" numCol="1" anchor="b"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eaLnBrk="0" fontAlgn="base" hangingPunct="0">
              <a:spcBef>
                <a:spcPct val="0"/>
              </a:spcBef>
              <a:spcAft>
                <a:spcPct val="0"/>
              </a:spcAft>
              <a:defRPr sz="4400">
                <a:solidFill>
                  <a:schemeClr val="tx2"/>
                </a:solidFill>
                <a:latin typeface="Arial" charset="0"/>
              </a:defRPr>
            </a:lvl6pPr>
            <a:lvl7pPr marL="914400" algn="l" rtl="0" eaLnBrk="0" fontAlgn="base" hangingPunct="0">
              <a:spcBef>
                <a:spcPct val="0"/>
              </a:spcBef>
              <a:spcAft>
                <a:spcPct val="0"/>
              </a:spcAft>
              <a:defRPr sz="4400">
                <a:solidFill>
                  <a:schemeClr val="tx2"/>
                </a:solidFill>
                <a:latin typeface="Arial" charset="0"/>
              </a:defRPr>
            </a:lvl7pPr>
            <a:lvl8pPr marL="1371600" algn="l" rtl="0" eaLnBrk="0" fontAlgn="base" hangingPunct="0">
              <a:spcBef>
                <a:spcPct val="0"/>
              </a:spcBef>
              <a:spcAft>
                <a:spcPct val="0"/>
              </a:spcAft>
              <a:defRPr sz="4400">
                <a:solidFill>
                  <a:schemeClr val="tx2"/>
                </a:solidFill>
                <a:latin typeface="Arial" charset="0"/>
              </a:defRPr>
            </a:lvl8pPr>
            <a:lvl9pPr marL="1828800" algn="l" rtl="0" eaLnBrk="0" fontAlgn="base" hangingPunct="0">
              <a:spcBef>
                <a:spcPct val="0"/>
              </a:spcBef>
              <a:spcAft>
                <a:spcPct val="0"/>
              </a:spcAft>
              <a:defRPr sz="4400">
                <a:solidFill>
                  <a:schemeClr val="tx2"/>
                </a:solidFill>
                <a:latin typeface="Arial" charset="0"/>
              </a:defRPr>
            </a:lvl9pPr>
          </a:lstStyle>
          <a:p>
            <a:pPr algn="ctr">
              <a:buNone/>
              <a:defRPr/>
            </a:pPr>
            <a:r>
              <a:rPr lang="en-US" sz="4000" b="0" dirty="0">
                <a:solidFill>
                  <a:srgbClr val="FFFFFF"/>
                </a:solidFill>
                <a:latin typeface="Comic Sans MS" pitchFamily="66" charset="0"/>
              </a:rPr>
              <a:t>Case Study: </a:t>
            </a:r>
            <a:r>
              <a:rPr lang="en-US" sz="4000" b="0" dirty="0" smtClean="0">
                <a:solidFill>
                  <a:srgbClr val="FFFFFF"/>
                </a:solidFill>
                <a:latin typeface="Comic Sans MS" pitchFamily="66" charset="0"/>
              </a:rPr>
              <a:t>Authorship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8675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8675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8675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228600" y="1600200"/>
            <a:ext cx="8356283" cy="3276600"/>
          </a:xfrm>
        </p:spPr>
        <p:txBody>
          <a:bodyPr/>
          <a:lstStyle/>
          <a:p>
            <a:pPr>
              <a:defRPr/>
            </a:pPr>
            <a:r>
              <a:rPr lang="en-US" sz="3400" u="sng" dirty="0" smtClean="0">
                <a:solidFill>
                  <a:schemeClr val="bg1">
                    <a:lumMod val="25000"/>
                  </a:schemeClr>
                </a:solidFill>
                <a:latin typeface="Comic Sans MS" pitchFamily="66" charset="0"/>
              </a:rPr>
              <a:t>Peer review</a:t>
            </a:r>
            <a:r>
              <a:rPr lang="en-US" sz="3400" dirty="0" smtClean="0">
                <a:solidFill>
                  <a:schemeClr val="bg1">
                    <a:lumMod val="25000"/>
                  </a:schemeClr>
                </a:solidFill>
                <a:latin typeface="Comic Sans MS" pitchFamily="66" charset="0"/>
              </a:rPr>
              <a:t> </a:t>
            </a:r>
            <a:r>
              <a:rPr lang="en-US" sz="3400" dirty="0" smtClean="0">
                <a:solidFill>
                  <a:schemeClr val="tx1"/>
                </a:solidFill>
                <a:latin typeface="Comic Sans MS" pitchFamily="66" charset="0"/>
              </a:rPr>
              <a:t>is the process used within the scientific community where scientists evaluate their colleagues’ grant applicants for possible funding and their scientific papers for possible publication.  </a:t>
            </a:r>
            <a:br>
              <a:rPr lang="en-US" sz="3400" dirty="0" smtClean="0">
                <a:solidFill>
                  <a:schemeClr val="tx1"/>
                </a:solidFill>
                <a:latin typeface="Comic Sans MS" pitchFamily="66" charset="0"/>
              </a:rPr>
            </a:br>
            <a:r>
              <a:rPr lang="en-US" sz="1200" dirty="0">
                <a:solidFill>
                  <a:schemeClr val="tx1"/>
                </a:solidFill>
                <a:latin typeface="Comic Sans MS" pitchFamily="66" charset="0"/>
              </a:rPr>
              <a:t/>
            </a:r>
            <a:br>
              <a:rPr lang="en-US" sz="1200" dirty="0">
                <a:solidFill>
                  <a:schemeClr val="tx1"/>
                </a:solidFill>
                <a:latin typeface="Comic Sans MS" pitchFamily="66" charset="0"/>
              </a:rPr>
            </a:br>
            <a:r>
              <a:rPr lang="en-US" sz="3400" dirty="0" smtClean="0">
                <a:solidFill>
                  <a:schemeClr val="tx1"/>
                </a:solidFill>
                <a:latin typeface="Comic Sans MS" pitchFamily="66" charset="0"/>
              </a:rPr>
              <a:t>Two guiding principles:</a:t>
            </a:r>
          </a:p>
        </p:txBody>
      </p:sp>
      <p:sp>
        <p:nvSpPr>
          <p:cNvPr id="37891" name="Rectangle 3"/>
          <p:cNvSpPr>
            <a:spLocks noGrp="1" noChangeArrowheads="1"/>
          </p:cNvSpPr>
          <p:nvPr>
            <p:ph type="body" idx="1"/>
          </p:nvPr>
        </p:nvSpPr>
        <p:spPr>
          <a:xfrm>
            <a:off x="1143000" y="5105400"/>
            <a:ext cx="4724400" cy="1171575"/>
          </a:xfrm>
        </p:spPr>
        <p:txBody>
          <a:bodyPr/>
          <a:lstStyle/>
          <a:p>
            <a:pPr>
              <a:buClrTx/>
              <a:defRPr/>
            </a:pPr>
            <a:r>
              <a:rPr lang="en-US" dirty="0" smtClean="0">
                <a:solidFill>
                  <a:schemeClr val="bg1">
                    <a:lumMod val="25000"/>
                  </a:schemeClr>
                </a:solidFill>
                <a:latin typeface="Comic Sans MS" pitchFamily="66" charset="0"/>
              </a:rPr>
              <a:t>Fairness</a:t>
            </a:r>
          </a:p>
          <a:p>
            <a:pPr>
              <a:buClrTx/>
              <a:defRPr/>
            </a:pPr>
            <a:r>
              <a:rPr lang="en-US" dirty="0" smtClean="0">
                <a:solidFill>
                  <a:schemeClr val="bg1">
                    <a:lumMod val="25000"/>
                  </a:schemeClr>
                </a:solidFill>
                <a:latin typeface="Comic Sans MS" pitchFamily="66" charset="0"/>
              </a:rPr>
              <a:t>Confidentiality</a:t>
            </a:r>
          </a:p>
        </p:txBody>
      </p:sp>
      <p:pic>
        <p:nvPicPr>
          <p:cNvPr id="41988" name="Picture 4" descr="rm"/>
          <p:cNvPicPr>
            <a:picLocks noChangeAspect="1" noChangeArrowheads="1"/>
          </p:cNvPicPr>
          <p:nvPr/>
        </p:nvPicPr>
        <p:blipFill>
          <a:blip r:embed="rId3" cstate="print"/>
          <a:srcRect/>
          <a:stretch>
            <a:fillRect/>
          </a:stretch>
        </p:blipFill>
        <p:spPr bwMode="auto">
          <a:xfrm>
            <a:off x="6019800" y="3886200"/>
            <a:ext cx="2728913" cy="2286000"/>
          </a:xfrm>
          <a:prstGeom prst="rect">
            <a:avLst/>
          </a:prstGeom>
          <a:noFill/>
          <a:ln w="57150">
            <a:solidFill>
              <a:schemeClr val="bg1">
                <a:lumMod val="25000"/>
              </a:schemeClr>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789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uiExpand="1"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type="body" idx="1"/>
          </p:nvPr>
        </p:nvSpPr>
        <p:spPr>
          <a:xfrm>
            <a:off x="457200" y="1524000"/>
            <a:ext cx="7772400" cy="4114800"/>
          </a:xfrm>
        </p:spPr>
        <p:txBody>
          <a:bodyPr/>
          <a:lstStyle/>
          <a:p>
            <a:pPr marL="57150" indent="-57150">
              <a:buClr>
                <a:schemeClr val="hlink"/>
              </a:buClr>
              <a:buSzTx/>
              <a:buFont typeface="Wingdings" pitchFamily="2" charset="2"/>
              <a:buNone/>
            </a:pPr>
            <a:r>
              <a:rPr lang="en-US" dirty="0" smtClean="0">
                <a:latin typeface="Comic Sans MS" pitchFamily="66" charset="0"/>
              </a:rPr>
              <a:t>A faculty investigator who is also a consultant to a biotech company serves on an NIH study section.  He reviews a grant proposal which contains information demonstrating that his current work (both academic and corporate) is headed down a blind alley.</a:t>
            </a:r>
          </a:p>
        </p:txBody>
      </p:sp>
      <p:sp>
        <p:nvSpPr>
          <p:cNvPr id="4" name="Rectangle 2"/>
          <p:cNvSpPr txBox="1">
            <a:spLocks noChangeArrowheads="1"/>
          </p:cNvSpPr>
          <p:nvPr/>
        </p:nvSpPr>
        <p:spPr bwMode="auto">
          <a:xfrm>
            <a:off x="228600" y="228600"/>
            <a:ext cx="8763000" cy="762000"/>
          </a:xfrm>
          <a:prstGeom prst="rect">
            <a:avLst/>
          </a:prstGeom>
          <a:solidFill>
            <a:srgbClr val="C00000"/>
          </a:solidFill>
          <a:ln w="38100">
            <a:solidFill>
              <a:schemeClr val="tx1"/>
            </a:solidFill>
            <a:miter lim="800000"/>
            <a:headEnd/>
            <a:tailEnd/>
          </a:ln>
        </p:spPr>
        <p:txBody>
          <a:bodyPr vert="horz" wrap="square" lIns="90488" tIns="44450" rIns="90488" bIns="44450" numCol="1" anchor="b"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eaLnBrk="0" fontAlgn="base" hangingPunct="0">
              <a:spcBef>
                <a:spcPct val="0"/>
              </a:spcBef>
              <a:spcAft>
                <a:spcPct val="0"/>
              </a:spcAft>
              <a:defRPr sz="4400">
                <a:solidFill>
                  <a:schemeClr val="tx2"/>
                </a:solidFill>
                <a:latin typeface="Arial" charset="0"/>
              </a:defRPr>
            </a:lvl6pPr>
            <a:lvl7pPr marL="914400" algn="l" rtl="0" eaLnBrk="0" fontAlgn="base" hangingPunct="0">
              <a:spcBef>
                <a:spcPct val="0"/>
              </a:spcBef>
              <a:spcAft>
                <a:spcPct val="0"/>
              </a:spcAft>
              <a:defRPr sz="4400">
                <a:solidFill>
                  <a:schemeClr val="tx2"/>
                </a:solidFill>
                <a:latin typeface="Arial" charset="0"/>
              </a:defRPr>
            </a:lvl7pPr>
            <a:lvl8pPr marL="1371600" algn="l" rtl="0" eaLnBrk="0" fontAlgn="base" hangingPunct="0">
              <a:spcBef>
                <a:spcPct val="0"/>
              </a:spcBef>
              <a:spcAft>
                <a:spcPct val="0"/>
              </a:spcAft>
              <a:defRPr sz="4400">
                <a:solidFill>
                  <a:schemeClr val="tx2"/>
                </a:solidFill>
                <a:latin typeface="Arial" charset="0"/>
              </a:defRPr>
            </a:lvl8pPr>
            <a:lvl9pPr marL="1828800" algn="l" rtl="0" eaLnBrk="0" fontAlgn="base" hangingPunct="0">
              <a:spcBef>
                <a:spcPct val="0"/>
              </a:spcBef>
              <a:spcAft>
                <a:spcPct val="0"/>
              </a:spcAft>
              <a:defRPr sz="4400">
                <a:solidFill>
                  <a:schemeClr val="tx2"/>
                </a:solidFill>
                <a:latin typeface="Arial" charset="0"/>
              </a:defRPr>
            </a:lvl9pPr>
          </a:lstStyle>
          <a:p>
            <a:pPr algn="ctr">
              <a:buNone/>
              <a:defRPr/>
            </a:pPr>
            <a:r>
              <a:rPr lang="en-US" sz="4000" b="0" dirty="0">
                <a:solidFill>
                  <a:srgbClr val="FFFFFF"/>
                </a:solidFill>
                <a:latin typeface="Comic Sans MS" pitchFamily="66" charset="0"/>
              </a:rPr>
              <a:t>Case Study: </a:t>
            </a:r>
            <a:r>
              <a:rPr lang="en-US" sz="4000" b="0" dirty="0" smtClean="0">
                <a:solidFill>
                  <a:srgbClr val="FFFFFF"/>
                </a:solidFill>
                <a:latin typeface="Comic Sans MS" pitchFamily="66" charset="0"/>
              </a:rPr>
              <a:t>Peer Review</a:t>
            </a:r>
          </a:p>
        </p:txBody>
      </p:sp>
      <p:sp>
        <p:nvSpPr>
          <p:cNvPr id="5" name="Oval 4"/>
          <p:cNvSpPr/>
          <p:nvPr/>
        </p:nvSpPr>
        <p:spPr bwMode="auto">
          <a:xfrm>
            <a:off x="160019" y="5181600"/>
            <a:ext cx="8686801" cy="83820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smtClean="0">
                <a:solidFill>
                  <a:srgbClr val="FFFFFF"/>
                </a:solidFill>
                <a:latin typeface="Comic Sans MS" pitchFamily="66" charset="0"/>
              </a:rPr>
              <a:t>How Should He Proceed?</a:t>
            </a:r>
            <a:endParaRPr kumimoji="0" lang="en-US" sz="3600" b="0" i="0" u="none" strike="noStrike" cap="none" normalizeH="0" baseline="0" dirty="0" smtClean="0">
              <a:ln>
                <a:noFill/>
              </a:ln>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87" name="Rectangle 3"/>
          <p:cNvSpPr>
            <a:spLocks noGrp="1" noChangeArrowheads="1"/>
          </p:cNvSpPr>
          <p:nvPr>
            <p:ph type="body" idx="1"/>
          </p:nvPr>
        </p:nvSpPr>
        <p:spPr>
          <a:xfrm>
            <a:off x="457200" y="2514600"/>
            <a:ext cx="3657600" cy="3352801"/>
          </a:xfrm>
        </p:spPr>
        <p:txBody>
          <a:bodyPr/>
          <a:lstStyle/>
          <a:p>
            <a:pPr>
              <a:buClrTx/>
              <a:buFont typeface="Wingdings" pitchFamily="2" charset="2"/>
              <a:buChar char="ü"/>
              <a:defRPr/>
            </a:pPr>
            <a:r>
              <a:rPr lang="en-US" sz="3600" dirty="0" smtClean="0">
                <a:effectLst>
                  <a:outerShdw blurRad="38100" dist="38100" dir="2700000" algn="tl">
                    <a:srgbClr val="000000">
                      <a:alpha val="43137"/>
                    </a:srgbClr>
                  </a:outerShdw>
                </a:effectLst>
                <a:latin typeface="Comic Sans MS" pitchFamily="66" charset="0"/>
              </a:rPr>
              <a:t>Trust</a:t>
            </a:r>
          </a:p>
          <a:p>
            <a:pPr>
              <a:buClrTx/>
              <a:buFont typeface="Wingdings" pitchFamily="2" charset="2"/>
              <a:buChar char="ü"/>
              <a:defRPr/>
            </a:pPr>
            <a:endParaRPr lang="en-US" sz="2000" dirty="0" smtClean="0">
              <a:effectLst>
                <a:outerShdw blurRad="38100" dist="38100" dir="2700000" algn="tl">
                  <a:srgbClr val="000000">
                    <a:alpha val="43137"/>
                  </a:srgbClr>
                </a:outerShdw>
              </a:effectLst>
              <a:latin typeface="Comic Sans MS" pitchFamily="66" charset="0"/>
            </a:endParaRPr>
          </a:p>
          <a:p>
            <a:pPr>
              <a:buClrTx/>
              <a:buFont typeface="Wingdings" pitchFamily="2" charset="2"/>
              <a:buChar char="ü"/>
              <a:defRPr/>
            </a:pPr>
            <a:r>
              <a:rPr lang="en-US" sz="3600" dirty="0" smtClean="0">
                <a:effectLst>
                  <a:outerShdw blurRad="38100" dist="38100" dir="2700000" algn="tl">
                    <a:srgbClr val="000000">
                      <a:alpha val="43137"/>
                    </a:srgbClr>
                  </a:outerShdw>
                </a:effectLst>
                <a:latin typeface="Comic Sans MS" pitchFamily="66" charset="0"/>
              </a:rPr>
              <a:t>Truth telling</a:t>
            </a:r>
          </a:p>
          <a:p>
            <a:pPr marL="0" indent="0">
              <a:buClrTx/>
              <a:buNone/>
              <a:defRPr/>
            </a:pPr>
            <a:endParaRPr lang="en-US" sz="2000" dirty="0" smtClean="0">
              <a:effectLst>
                <a:outerShdw blurRad="38100" dist="38100" dir="2700000" algn="tl">
                  <a:srgbClr val="000000">
                    <a:alpha val="43137"/>
                  </a:srgbClr>
                </a:outerShdw>
              </a:effectLst>
              <a:latin typeface="Comic Sans MS" pitchFamily="66" charset="0"/>
            </a:endParaRPr>
          </a:p>
          <a:p>
            <a:pPr>
              <a:buClrTx/>
              <a:buFont typeface="Wingdings" pitchFamily="2" charset="2"/>
              <a:buChar char="ü"/>
              <a:defRPr/>
            </a:pPr>
            <a:r>
              <a:rPr lang="en-US" sz="3600" dirty="0" smtClean="0">
                <a:effectLst>
                  <a:outerShdw blurRad="38100" dist="38100" dir="2700000" algn="tl">
                    <a:srgbClr val="000000">
                      <a:alpha val="43137"/>
                    </a:srgbClr>
                  </a:outerShdw>
                </a:effectLst>
                <a:latin typeface="Comic Sans MS" pitchFamily="66" charset="0"/>
              </a:rPr>
              <a:t>Ethics</a:t>
            </a:r>
          </a:p>
        </p:txBody>
      </p:sp>
      <p:sp>
        <p:nvSpPr>
          <p:cNvPr id="3" name="Rounded Rectangle 2"/>
          <p:cNvSpPr/>
          <p:nvPr/>
        </p:nvSpPr>
        <p:spPr bwMode="auto">
          <a:xfrm>
            <a:off x="4800600" y="2514600"/>
            <a:ext cx="3810000" cy="3352800"/>
          </a:xfrm>
          <a:prstGeom prst="roundRect">
            <a:avLst/>
          </a:prstGeom>
          <a:solidFill>
            <a:schemeClr val="bg1">
              <a:lumMod val="25000"/>
            </a:schemeClr>
          </a:solidFill>
          <a:ln w="38100" cap="flat" cmpd="sng" algn="ctr">
            <a:solidFill>
              <a:schemeClr val="tx1"/>
            </a:solidFill>
            <a:prstDash val="solid"/>
            <a:round/>
            <a:headEnd type="none" w="med" len="med"/>
            <a:tailEnd type="none" w="med" len="med"/>
          </a:ln>
          <a:effectLst>
            <a:glow rad="228600">
              <a:schemeClr val="accent4">
                <a:satMod val="175000"/>
                <a:alpha val="40000"/>
              </a:schemeClr>
            </a:glow>
            <a:innerShdw blurRad="63500" dist="50800" dir="18900000">
              <a:prstClr val="black">
                <a:alpha val="50000"/>
              </a:prstClr>
            </a:inn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None/>
              <a:tabLst>
                <a:tab pos="174625" algn="l"/>
              </a:tabLst>
            </a:pPr>
            <a:endParaRPr kumimoji="0" lang="en-US" sz="3200" b="0" i="0" u="none" strike="noStrike" cap="none" normalizeH="0" baseline="0" dirty="0" smtClean="0">
              <a:ln>
                <a:noFill/>
              </a:ln>
              <a:solidFill>
                <a:srgbClr val="FFFFFF"/>
              </a:solidFill>
              <a:effectLst/>
              <a:latin typeface="Comic Sans MS" pitchFamily="66" charset="0"/>
            </a:endParaRPr>
          </a:p>
          <a:p>
            <a:pPr marL="0" marR="0" indent="0" algn="ctr" defTabSz="914400" rtl="0" eaLnBrk="0" fontAlgn="base" latinLnBrk="0" hangingPunct="0">
              <a:lnSpc>
                <a:spcPct val="100000"/>
              </a:lnSpc>
              <a:spcBef>
                <a:spcPct val="0"/>
              </a:spcBef>
              <a:spcAft>
                <a:spcPct val="0"/>
              </a:spcAft>
              <a:buClrTx/>
              <a:buSzTx/>
              <a:buNone/>
              <a:tabLst>
                <a:tab pos="174625" algn="l"/>
              </a:tabLst>
            </a:pPr>
            <a:r>
              <a:rPr kumimoji="0" lang="en-US" sz="3200" b="0" i="0" u="none" strike="noStrike" cap="none" normalizeH="0" baseline="0" dirty="0" smtClean="0">
                <a:ln>
                  <a:noFill/>
                </a:ln>
                <a:solidFill>
                  <a:srgbClr val="FFFFFF"/>
                </a:solidFill>
                <a:effectLst/>
                <a:latin typeface="Comic Sans MS" pitchFamily="66" charset="0"/>
              </a:rPr>
              <a:t>Trust is dependent upon truth-telling</a:t>
            </a:r>
            <a:r>
              <a:rPr kumimoji="0" lang="en-US" sz="2800" b="1" i="0" u="none" strike="noStrike" cap="none" normalizeH="0" baseline="0" dirty="0" smtClean="0">
                <a:ln>
                  <a:noFill/>
                </a:ln>
                <a:solidFill>
                  <a:srgbClr val="FFFFFF"/>
                </a:solidFill>
                <a:effectLst/>
                <a:latin typeface="Comic Sans MS" pitchFamily="66" charset="0"/>
              </a:rPr>
              <a:t>!</a:t>
            </a:r>
          </a:p>
        </p:txBody>
      </p:sp>
      <p:sp>
        <p:nvSpPr>
          <p:cNvPr id="5" name="Oval 4"/>
          <p:cNvSpPr/>
          <p:nvPr/>
        </p:nvSpPr>
        <p:spPr bwMode="auto">
          <a:xfrm>
            <a:off x="228600" y="152400"/>
            <a:ext cx="8763000" cy="1524000"/>
          </a:xfrm>
          <a:prstGeom prst="ellipse">
            <a:avLst/>
          </a:prstGeom>
          <a:solidFill>
            <a:srgbClr val="C00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Three Important Themes in </a:t>
            </a:r>
            <a:r>
              <a:rPr lang="en-US" sz="3600" b="0" dirty="0" smtClean="0">
                <a:solidFill>
                  <a:srgbClr val="FFFFFF"/>
                </a:solidFill>
                <a:latin typeface="Comic Sans MS" pitchFamily="66" charset="0"/>
              </a:rPr>
              <a:t>Science</a:t>
            </a:r>
            <a:endParaRPr kumimoji="0" lang="en-US" sz="3600" b="0" i="0" u="none" strike="noStrike" cap="none" normalizeH="0" baseline="0" dirty="0" smtClean="0">
              <a:ln>
                <a:noFill/>
              </a:ln>
              <a:solidFill>
                <a:srgbClr val="FFFFFF"/>
              </a:solidFill>
            </a:endParaRPr>
          </a:p>
        </p:txBody>
      </p:sp>
    </p:spTree>
    <p:extLst>
      <p:ext uri="{BB962C8B-B14F-4D97-AF65-F5344CB8AC3E}">
        <p14:creationId xmlns:p14="http://schemas.microsoft.com/office/powerpoint/2010/main" val="3155137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81987">
                                            <p:txEl>
                                              <p:pRg st="0" end="0"/>
                                            </p:txEl>
                                          </p:spTgt>
                                        </p:tgtEl>
                                        <p:attrNameLst>
                                          <p:attrName>style.visibility</p:attrName>
                                        </p:attrNameLst>
                                      </p:cBhvr>
                                      <p:to>
                                        <p:strVal val="visible"/>
                                      </p:to>
                                    </p:set>
                                    <p:anim calcmode="lin" valueType="num">
                                      <p:cBhvr additive="base">
                                        <p:cTn id="7" dur="500" fill="hold"/>
                                        <p:tgtEl>
                                          <p:spTgt spid="6819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819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81987">
                                            <p:txEl>
                                              <p:pRg st="2" end="2"/>
                                            </p:txEl>
                                          </p:spTgt>
                                        </p:tgtEl>
                                        <p:attrNameLst>
                                          <p:attrName>style.visibility</p:attrName>
                                        </p:attrNameLst>
                                      </p:cBhvr>
                                      <p:to>
                                        <p:strVal val="visible"/>
                                      </p:to>
                                    </p:set>
                                    <p:anim calcmode="lin" valueType="num">
                                      <p:cBhvr additive="base">
                                        <p:cTn id="13" dur="500" fill="hold"/>
                                        <p:tgtEl>
                                          <p:spTgt spid="68198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819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81987">
                                            <p:txEl>
                                              <p:pRg st="4" end="4"/>
                                            </p:txEl>
                                          </p:spTgt>
                                        </p:tgtEl>
                                        <p:attrNameLst>
                                          <p:attrName>style.visibility</p:attrName>
                                        </p:attrNameLst>
                                      </p:cBhvr>
                                      <p:to>
                                        <p:strVal val="visible"/>
                                      </p:to>
                                    </p:set>
                                    <p:anim calcmode="lin" valueType="num">
                                      <p:cBhvr additive="base">
                                        <p:cTn id="19" dur="500" fill="hold"/>
                                        <p:tgtEl>
                                          <p:spTgt spid="68198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8198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p:cTn id="25" dur="500" fill="hold"/>
                                        <p:tgtEl>
                                          <p:spTgt spid="3"/>
                                        </p:tgtEl>
                                        <p:attrNameLst>
                                          <p:attrName>ppt_w</p:attrName>
                                        </p:attrNameLst>
                                      </p:cBhvr>
                                      <p:tavLst>
                                        <p:tav tm="0">
                                          <p:val>
                                            <p:fltVal val="0"/>
                                          </p:val>
                                        </p:tav>
                                        <p:tav tm="100000">
                                          <p:val>
                                            <p:strVal val="#ppt_w"/>
                                          </p:val>
                                        </p:tav>
                                      </p:tavLst>
                                    </p:anim>
                                    <p:anim calcmode="lin" valueType="num">
                                      <p:cBhvr>
                                        <p:cTn id="26" dur="500" fill="hold"/>
                                        <p:tgtEl>
                                          <p:spTgt spid="3"/>
                                        </p:tgtEl>
                                        <p:attrNameLst>
                                          <p:attrName>ppt_h</p:attrName>
                                        </p:attrNameLst>
                                      </p:cBhvr>
                                      <p:tavLst>
                                        <p:tav tm="0">
                                          <p:val>
                                            <p:fltVal val="0"/>
                                          </p:val>
                                        </p:tav>
                                        <p:tav tm="100000">
                                          <p:val>
                                            <p:strVal val="#ppt_h"/>
                                          </p:val>
                                        </p:tav>
                                      </p:tavLst>
                                    </p:anim>
                                    <p:animEffect transition="in" filter="fade">
                                      <p:cBhvr>
                                        <p:cTn id="2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1987" grpId="0" build="p"/>
      <p:bldP spid="3"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body" idx="1"/>
          </p:nvPr>
        </p:nvSpPr>
        <p:spPr>
          <a:xfrm>
            <a:off x="457200" y="1524000"/>
            <a:ext cx="8382000" cy="4495800"/>
          </a:xfrm>
        </p:spPr>
        <p:txBody>
          <a:bodyPr/>
          <a:lstStyle/>
          <a:p>
            <a:pPr>
              <a:buClrTx/>
              <a:buSzTx/>
              <a:defRPr/>
            </a:pPr>
            <a:r>
              <a:rPr lang="en-US" dirty="0" smtClean="0">
                <a:latin typeface="Comic Sans MS" pitchFamily="66" charset="0"/>
              </a:rPr>
              <a:t>What issues of confidentiality and conflict of interest are involved?</a:t>
            </a:r>
          </a:p>
          <a:p>
            <a:pPr>
              <a:buClrTx/>
              <a:buSzTx/>
              <a:defRPr/>
            </a:pPr>
            <a:endParaRPr lang="en-US" sz="1200" dirty="0" smtClean="0">
              <a:latin typeface="Comic Sans MS" pitchFamily="66" charset="0"/>
            </a:endParaRPr>
          </a:p>
          <a:p>
            <a:pPr>
              <a:buClrTx/>
              <a:buSzTx/>
              <a:defRPr/>
            </a:pPr>
            <a:r>
              <a:rPr lang="en-US" dirty="0" smtClean="0">
                <a:latin typeface="Comic Sans MS" pitchFamily="66" charset="0"/>
              </a:rPr>
              <a:t>“Once the bell has been rung, it can’t be </a:t>
            </a:r>
            <a:r>
              <a:rPr lang="en-US" dirty="0" err="1" smtClean="0">
                <a:latin typeface="Comic Sans MS" pitchFamily="66" charset="0"/>
              </a:rPr>
              <a:t>unrung</a:t>
            </a:r>
            <a:r>
              <a:rPr lang="en-US" dirty="0" smtClean="0">
                <a:latin typeface="Comic Sans MS" pitchFamily="66" charset="0"/>
              </a:rPr>
              <a:t>!”  </a:t>
            </a:r>
            <a:r>
              <a:rPr lang="en-US" dirty="0" smtClean="0">
                <a:latin typeface="Comic Sans MS" pitchFamily="66" charset="0"/>
              </a:rPr>
              <a:t>Now that he </a:t>
            </a:r>
            <a:r>
              <a:rPr lang="en-US" dirty="0" smtClean="0">
                <a:latin typeface="Comic Sans MS" pitchFamily="66" charset="0"/>
              </a:rPr>
              <a:t>has the knowledge, he can’t just forget it! </a:t>
            </a:r>
          </a:p>
          <a:p>
            <a:pPr>
              <a:buClrTx/>
              <a:buSzTx/>
              <a:defRPr/>
            </a:pPr>
            <a:endParaRPr lang="en-US" sz="1200" dirty="0" smtClean="0">
              <a:latin typeface="Comic Sans MS" pitchFamily="66" charset="0"/>
            </a:endParaRPr>
          </a:p>
          <a:p>
            <a:pPr>
              <a:buClrTx/>
              <a:buSzTx/>
              <a:defRPr/>
            </a:pPr>
            <a:r>
              <a:rPr lang="en-US" dirty="0" smtClean="0">
                <a:latin typeface="Comic Sans MS" pitchFamily="66" charset="0"/>
              </a:rPr>
              <a:t>How might this situation have been avoided?</a:t>
            </a:r>
          </a:p>
        </p:txBody>
      </p:sp>
      <p:sp>
        <p:nvSpPr>
          <p:cNvPr id="4" name="Rectangle 2"/>
          <p:cNvSpPr txBox="1">
            <a:spLocks noChangeArrowheads="1"/>
          </p:cNvSpPr>
          <p:nvPr/>
        </p:nvSpPr>
        <p:spPr bwMode="auto">
          <a:xfrm>
            <a:off x="228600" y="228600"/>
            <a:ext cx="8763000" cy="762000"/>
          </a:xfrm>
          <a:prstGeom prst="rect">
            <a:avLst/>
          </a:prstGeom>
          <a:solidFill>
            <a:srgbClr val="C00000"/>
          </a:solidFill>
          <a:ln w="38100">
            <a:solidFill>
              <a:schemeClr val="tx1"/>
            </a:solidFill>
            <a:miter lim="800000"/>
            <a:headEnd/>
            <a:tailEnd/>
          </a:ln>
        </p:spPr>
        <p:txBody>
          <a:bodyPr vert="horz" wrap="square" lIns="90488" tIns="44450" rIns="90488" bIns="44450" numCol="1" anchor="b"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eaLnBrk="0" fontAlgn="base" hangingPunct="0">
              <a:spcBef>
                <a:spcPct val="0"/>
              </a:spcBef>
              <a:spcAft>
                <a:spcPct val="0"/>
              </a:spcAft>
              <a:defRPr sz="4400">
                <a:solidFill>
                  <a:schemeClr val="tx2"/>
                </a:solidFill>
                <a:latin typeface="Arial" charset="0"/>
              </a:defRPr>
            </a:lvl6pPr>
            <a:lvl7pPr marL="914400" algn="l" rtl="0" eaLnBrk="0" fontAlgn="base" hangingPunct="0">
              <a:spcBef>
                <a:spcPct val="0"/>
              </a:spcBef>
              <a:spcAft>
                <a:spcPct val="0"/>
              </a:spcAft>
              <a:defRPr sz="4400">
                <a:solidFill>
                  <a:schemeClr val="tx2"/>
                </a:solidFill>
                <a:latin typeface="Arial" charset="0"/>
              </a:defRPr>
            </a:lvl7pPr>
            <a:lvl8pPr marL="1371600" algn="l" rtl="0" eaLnBrk="0" fontAlgn="base" hangingPunct="0">
              <a:spcBef>
                <a:spcPct val="0"/>
              </a:spcBef>
              <a:spcAft>
                <a:spcPct val="0"/>
              </a:spcAft>
              <a:defRPr sz="4400">
                <a:solidFill>
                  <a:schemeClr val="tx2"/>
                </a:solidFill>
                <a:latin typeface="Arial" charset="0"/>
              </a:defRPr>
            </a:lvl8pPr>
            <a:lvl9pPr marL="1828800" algn="l" rtl="0" eaLnBrk="0" fontAlgn="base" hangingPunct="0">
              <a:spcBef>
                <a:spcPct val="0"/>
              </a:spcBef>
              <a:spcAft>
                <a:spcPct val="0"/>
              </a:spcAft>
              <a:defRPr sz="4400">
                <a:solidFill>
                  <a:schemeClr val="tx2"/>
                </a:solidFill>
                <a:latin typeface="Arial" charset="0"/>
              </a:defRPr>
            </a:lvl9pPr>
          </a:lstStyle>
          <a:p>
            <a:pPr algn="ctr">
              <a:buNone/>
              <a:defRPr/>
            </a:pPr>
            <a:r>
              <a:rPr lang="en-US" sz="4000" b="0" dirty="0">
                <a:solidFill>
                  <a:srgbClr val="FFFFFF"/>
                </a:solidFill>
                <a:latin typeface="Comic Sans MS" pitchFamily="66" charset="0"/>
              </a:rPr>
              <a:t>Case Study: </a:t>
            </a:r>
            <a:r>
              <a:rPr lang="en-US" sz="4000" b="0" dirty="0" smtClean="0">
                <a:solidFill>
                  <a:srgbClr val="FFFFFF"/>
                </a:solidFill>
                <a:latin typeface="Comic Sans MS" pitchFamily="66" charset="0"/>
              </a:rPr>
              <a:t>Peer Review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idx="1"/>
          </p:nvPr>
        </p:nvSpPr>
        <p:spPr>
          <a:xfrm>
            <a:off x="304800" y="1905000"/>
            <a:ext cx="8458200" cy="4267200"/>
          </a:xfrm>
        </p:spPr>
        <p:txBody>
          <a:bodyPr/>
          <a:lstStyle/>
          <a:p>
            <a:pPr marL="57150" indent="-57150">
              <a:buSzTx/>
              <a:buFont typeface="Wingdings" pitchFamily="2" charset="2"/>
              <a:buNone/>
            </a:pPr>
            <a:r>
              <a:rPr lang="en-US" sz="3600" dirty="0" smtClean="0">
                <a:latin typeface="Comic Sans MS" pitchFamily="66" charset="0"/>
              </a:rPr>
              <a:t>A good faith allegation is made with the </a:t>
            </a:r>
            <a:r>
              <a:rPr lang="en-US" sz="3600" u="sng" dirty="0" smtClean="0">
                <a:solidFill>
                  <a:schemeClr val="bg1">
                    <a:lumMod val="25000"/>
                  </a:schemeClr>
                </a:solidFill>
                <a:latin typeface="Comic Sans MS" pitchFamily="66" charset="0"/>
              </a:rPr>
              <a:t>honest belief</a:t>
            </a:r>
            <a:r>
              <a:rPr lang="en-US" sz="3600" dirty="0" smtClean="0">
                <a:solidFill>
                  <a:schemeClr val="bg1">
                    <a:lumMod val="25000"/>
                  </a:schemeClr>
                </a:solidFill>
                <a:latin typeface="Comic Sans MS" pitchFamily="66" charset="0"/>
              </a:rPr>
              <a:t> </a:t>
            </a:r>
            <a:r>
              <a:rPr lang="en-US" sz="3600" dirty="0" smtClean="0">
                <a:latin typeface="Comic Sans MS" pitchFamily="66" charset="0"/>
              </a:rPr>
              <a:t>that research misconduct </a:t>
            </a:r>
            <a:r>
              <a:rPr lang="en-US" sz="3600" u="sng" dirty="0" smtClean="0">
                <a:solidFill>
                  <a:schemeClr val="bg1">
                    <a:lumMod val="25000"/>
                  </a:schemeClr>
                </a:solidFill>
                <a:latin typeface="Comic Sans MS" pitchFamily="66" charset="0"/>
              </a:rPr>
              <a:t>may have occurred</a:t>
            </a:r>
            <a:r>
              <a:rPr lang="en-US" sz="3600" dirty="0" smtClean="0">
                <a:latin typeface="Comic Sans MS" pitchFamily="66" charset="0"/>
              </a:rPr>
              <a:t>.  An allegation is not in good faith if it is made with reckless disregard for or willful ignorance of facts that would disprove the allegation.</a:t>
            </a:r>
          </a:p>
        </p:txBody>
      </p:sp>
      <p:sp>
        <p:nvSpPr>
          <p:cNvPr id="5" name="Oval 4"/>
          <p:cNvSpPr/>
          <p:nvPr/>
        </p:nvSpPr>
        <p:spPr bwMode="auto">
          <a:xfrm>
            <a:off x="190500" y="118110"/>
            <a:ext cx="8724900" cy="148209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False Claims </a:t>
            </a:r>
            <a:r>
              <a:rPr lang="en-US" sz="3600" b="0" dirty="0" smtClean="0">
                <a:solidFill>
                  <a:srgbClr val="FFFFFF"/>
                </a:solidFill>
                <a:latin typeface="Comic Sans MS" pitchFamily="66" charset="0"/>
              </a:rPr>
              <a:t>Act </a:t>
            </a:r>
            <a:r>
              <a:rPr lang="en-US" sz="3600" b="0" dirty="0">
                <a:solidFill>
                  <a:srgbClr val="FFFFFF"/>
                </a:solidFill>
                <a:latin typeface="Comic Sans MS" pitchFamily="66" charset="0"/>
              </a:rPr>
              <a:t>Whistleblowers</a:t>
            </a:r>
            <a:endParaRPr kumimoji="0" lang="en-US" sz="3600" b="0" i="0" u="none" strike="noStrike" cap="none" normalizeH="0" baseline="0" dirty="0" smtClean="0">
              <a:ln>
                <a:noFill/>
              </a:ln>
              <a:solidFill>
                <a:srgbClr val="FFFFFF"/>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idx="1"/>
          </p:nvPr>
        </p:nvSpPr>
        <p:spPr>
          <a:xfrm>
            <a:off x="152400" y="1828800"/>
            <a:ext cx="8763000" cy="3886200"/>
          </a:xfrm>
        </p:spPr>
        <p:txBody>
          <a:bodyPr/>
          <a:lstStyle/>
          <a:p>
            <a:pPr>
              <a:buClrTx/>
              <a:buSzTx/>
              <a:defRPr/>
            </a:pPr>
            <a:r>
              <a:rPr lang="en-US" dirty="0" smtClean="0">
                <a:effectLst>
                  <a:outerShdw blurRad="38100" dist="38100" dir="2700000" algn="tl">
                    <a:srgbClr val="000000">
                      <a:alpha val="43137"/>
                    </a:srgbClr>
                  </a:outerShdw>
                </a:effectLst>
                <a:latin typeface="Comic Sans MS" pitchFamily="66" charset="0"/>
              </a:rPr>
              <a:t>“</a:t>
            </a:r>
            <a:r>
              <a:rPr lang="en-US" dirty="0" smtClean="0">
                <a:latin typeface="Comic Sans MS" pitchFamily="66" charset="0"/>
              </a:rPr>
              <a:t>He who sues on behalf of the King as well as for himself.”</a:t>
            </a:r>
          </a:p>
          <a:p>
            <a:pPr>
              <a:buClrTx/>
              <a:buSzTx/>
              <a:defRPr/>
            </a:pPr>
            <a:r>
              <a:rPr lang="en-US" dirty="0" smtClean="0">
                <a:latin typeface="Comic Sans MS" pitchFamily="66" charset="0"/>
              </a:rPr>
              <a:t>Allows private parties to sue entities and individuals that have submitted false claims to the Government.</a:t>
            </a:r>
          </a:p>
          <a:p>
            <a:pPr marL="342900" lvl="1" indent="-342900">
              <a:buClrTx/>
              <a:buSzTx/>
              <a:buFont typeface="Wingdings" pitchFamily="2" charset="2"/>
              <a:buChar char="§"/>
              <a:defRPr/>
            </a:pPr>
            <a:r>
              <a:rPr lang="en-US" sz="3200" dirty="0" smtClean="0">
                <a:latin typeface="Comic Sans MS" pitchFamily="66" charset="0"/>
              </a:rPr>
              <a:t>The </a:t>
            </a:r>
            <a:r>
              <a:rPr lang="en-US" sz="3200" dirty="0">
                <a:latin typeface="Comic Sans MS" pitchFamily="66" charset="0"/>
              </a:rPr>
              <a:t>person </a:t>
            </a:r>
            <a:r>
              <a:rPr lang="en-US" sz="3200" dirty="0" smtClean="0">
                <a:latin typeface="Comic Sans MS" pitchFamily="66" charset="0"/>
              </a:rPr>
              <a:t>must have </a:t>
            </a:r>
            <a:r>
              <a:rPr lang="en-US" sz="3200" u="sng" dirty="0">
                <a:solidFill>
                  <a:schemeClr val="bg1">
                    <a:lumMod val="25000"/>
                  </a:schemeClr>
                </a:solidFill>
                <a:latin typeface="Comic Sans MS" pitchFamily="66" charset="0"/>
              </a:rPr>
              <a:t>actual knowledge</a:t>
            </a:r>
            <a:r>
              <a:rPr lang="en-US" sz="3200" dirty="0">
                <a:solidFill>
                  <a:schemeClr val="bg1">
                    <a:lumMod val="25000"/>
                  </a:schemeClr>
                </a:solidFill>
                <a:latin typeface="Comic Sans MS" pitchFamily="66" charset="0"/>
              </a:rPr>
              <a:t> </a:t>
            </a:r>
            <a:r>
              <a:rPr lang="en-US" sz="3200" dirty="0">
                <a:latin typeface="Comic Sans MS" pitchFamily="66" charset="0"/>
              </a:rPr>
              <a:t>of allegedly false claims to the </a:t>
            </a:r>
            <a:r>
              <a:rPr lang="en-US" sz="3200" dirty="0" smtClean="0">
                <a:latin typeface="Comic Sans MS" pitchFamily="66" charset="0"/>
              </a:rPr>
              <a:t>Government </a:t>
            </a:r>
            <a:r>
              <a:rPr lang="en-US" sz="3200" dirty="0">
                <a:latin typeface="Comic Sans MS" pitchFamily="66" charset="0"/>
              </a:rPr>
              <a:t>to file a lawsuit on behalf of </a:t>
            </a:r>
            <a:r>
              <a:rPr lang="en-US" sz="3200" dirty="0" smtClean="0">
                <a:latin typeface="Comic Sans MS" pitchFamily="66" charset="0"/>
              </a:rPr>
              <a:t>the </a:t>
            </a:r>
            <a:r>
              <a:rPr lang="en-US" sz="3200" dirty="0">
                <a:latin typeface="Comic Sans MS" pitchFamily="66" charset="0"/>
              </a:rPr>
              <a:t>Government.</a:t>
            </a:r>
          </a:p>
          <a:p>
            <a:pPr>
              <a:buClrTx/>
              <a:buSzTx/>
              <a:defRPr/>
            </a:pPr>
            <a:endParaRPr lang="en-US" dirty="0" smtClean="0">
              <a:latin typeface="Comic Sans MS" pitchFamily="66" charset="0"/>
            </a:endParaRPr>
          </a:p>
        </p:txBody>
      </p:sp>
      <p:sp>
        <p:nvSpPr>
          <p:cNvPr id="5" name="Oval 4"/>
          <p:cNvSpPr/>
          <p:nvPr/>
        </p:nvSpPr>
        <p:spPr bwMode="auto">
          <a:xfrm>
            <a:off x="190500" y="118110"/>
            <a:ext cx="8724900" cy="148209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False Claims </a:t>
            </a:r>
            <a:r>
              <a:rPr lang="en-US" sz="3600" b="0" dirty="0" smtClean="0">
                <a:solidFill>
                  <a:srgbClr val="FFFFFF"/>
                </a:solidFill>
                <a:latin typeface="Comic Sans MS" pitchFamily="66" charset="0"/>
              </a:rPr>
              <a:t>Act             Qui </a:t>
            </a:r>
            <a:r>
              <a:rPr lang="en-US" sz="3600" b="0" dirty="0">
                <a:solidFill>
                  <a:srgbClr val="FFFFFF"/>
                </a:solidFill>
                <a:latin typeface="Comic Sans MS" pitchFamily="66" charset="0"/>
              </a:rPr>
              <a:t>Tam </a:t>
            </a:r>
            <a:r>
              <a:rPr lang="en-US" sz="3600" b="0" dirty="0" smtClean="0">
                <a:solidFill>
                  <a:srgbClr val="FFFFFF"/>
                </a:solidFill>
                <a:latin typeface="Comic Sans MS" pitchFamily="66" charset="0"/>
              </a:rPr>
              <a:t>Provisions </a:t>
            </a:r>
            <a:endParaRPr kumimoji="0" lang="en-US" sz="3600" b="0" i="0" u="none" strike="noStrike" cap="none" normalizeH="0" baseline="0" dirty="0" smtClean="0">
              <a:ln>
                <a:noFill/>
              </a:ln>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8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uiExpand="1"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304800" y="1524000"/>
            <a:ext cx="9144000" cy="3733800"/>
          </a:xfrm>
          <a:prstGeom prst="rect">
            <a:avLst/>
          </a:prstGeom>
          <a:noFill/>
          <a:ln w="12700">
            <a:noFill/>
            <a:miter lim="800000"/>
            <a:headEnd/>
            <a:tailEnd/>
          </a:ln>
        </p:spPr>
        <p:txBody>
          <a:bodyPr lIns="90488" tIns="44450" rIns="90488" bIns="44450"/>
          <a:lstStyle/>
          <a:p>
            <a:pPr marL="742950" lvl="1" indent="-285750" algn="l" eaLnBrk="1" hangingPunct="1">
              <a:spcBef>
                <a:spcPct val="20000"/>
              </a:spcBef>
              <a:spcAft>
                <a:spcPts val="600"/>
              </a:spcAft>
              <a:buSzPct val="75000"/>
              <a:buFont typeface="Book Antiqua" pitchFamily="18" charset="0"/>
              <a:buChar char="■"/>
              <a:defRPr/>
            </a:pPr>
            <a:r>
              <a:rPr lang="en-US" sz="3200" b="0" dirty="0">
                <a:latin typeface="Comic Sans MS" pitchFamily="66" charset="0"/>
              </a:rPr>
              <a:t>If the </a:t>
            </a:r>
            <a:r>
              <a:rPr lang="en-US" sz="3200" b="0" dirty="0" smtClean="0">
                <a:latin typeface="Comic Sans MS" pitchFamily="66" charset="0"/>
              </a:rPr>
              <a:t>Government </a:t>
            </a:r>
            <a:r>
              <a:rPr lang="en-US" sz="3200" b="0" dirty="0">
                <a:latin typeface="Comic Sans MS" pitchFamily="66" charset="0"/>
              </a:rPr>
              <a:t>receives a monetary settlement from the defendant, the Act allows the person bringing the suit to  receive </a:t>
            </a:r>
            <a:r>
              <a:rPr lang="en-US" sz="3200" b="0" u="sng" dirty="0">
                <a:solidFill>
                  <a:schemeClr val="bg1">
                    <a:lumMod val="25000"/>
                  </a:schemeClr>
                </a:solidFill>
                <a:latin typeface="Comic Sans MS" pitchFamily="66" charset="0"/>
              </a:rPr>
              <a:t>a portion of the </a:t>
            </a:r>
            <a:r>
              <a:rPr lang="en-US" sz="3200" b="0" u="sng" dirty="0" smtClean="0">
                <a:solidFill>
                  <a:schemeClr val="bg1">
                    <a:lumMod val="25000"/>
                  </a:schemeClr>
                </a:solidFill>
                <a:latin typeface="Comic Sans MS" pitchFamily="66" charset="0"/>
              </a:rPr>
              <a:t>settlement</a:t>
            </a:r>
            <a:r>
              <a:rPr lang="en-US" sz="3200" b="0" dirty="0" smtClean="0">
                <a:latin typeface="Comic Sans MS" pitchFamily="66" charset="0"/>
              </a:rPr>
              <a:t>.</a:t>
            </a:r>
            <a:endParaRPr lang="en-US" sz="3200" b="0" dirty="0">
              <a:latin typeface="Comic Sans MS" pitchFamily="66" charset="0"/>
            </a:endParaRPr>
          </a:p>
          <a:p>
            <a:pPr marL="742950" lvl="1" indent="-285750" algn="l" eaLnBrk="1" hangingPunct="1">
              <a:spcBef>
                <a:spcPct val="20000"/>
              </a:spcBef>
              <a:buSzPct val="75000"/>
              <a:buFont typeface="Book Antiqua" pitchFamily="18" charset="0"/>
              <a:buChar char="■"/>
              <a:defRPr/>
            </a:pPr>
            <a:r>
              <a:rPr lang="en-US" sz="3200" b="0" kern="0" dirty="0" smtClean="0">
                <a:latin typeface="Comic Sans MS" pitchFamily="66" charset="0"/>
              </a:rPr>
              <a:t>Individuals </a:t>
            </a:r>
            <a:r>
              <a:rPr lang="en-US" sz="3200" b="0" kern="0" dirty="0">
                <a:latin typeface="Comic Sans MS" pitchFamily="66" charset="0"/>
              </a:rPr>
              <a:t>seeking whistleblower </a:t>
            </a:r>
            <a:r>
              <a:rPr lang="en-US" sz="3200" b="0" kern="0" dirty="0" smtClean="0">
                <a:latin typeface="Comic Sans MS" pitchFamily="66" charset="0"/>
              </a:rPr>
              <a:t>status  </a:t>
            </a:r>
            <a:r>
              <a:rPr lang="en-US" sz="3200" b="0" kern="0" dirty="0">
                <a:latin typeface="Comic Sans MS" pitchFamily="66" charset="0"/>
              </a:rPr>
              <a:t>must </a:t>
            </a:r>
            <a:r>
              <a:rPr lang="en-US" sz="3200" b="0" kern="0" dirty="0" smtClean="0">
                <a:latin typeface="Comic Sans MS" pitchFamily="66" charset="0"/>
              </a:rPr>
              <a:t>first meet </a:t>
            </a:r>
            <a:r>
              <a:rPr lang="en-US" sz="3200" b="0" kern="0" dirty="0">
                <a:latin typeface="Comic Sans MS" pitchFamily="66" charset="0"/>
              </a:rPr>
              <a:t>several criteria </a:t>
            </a:r>
            <a:r>
              <a:rPr lang="en-US" sz="3200" b="0" kern="0" dirty="0" smtClean="0">
                <a:latin typeface="Comic Sans MS" pitchFamily="66" charset="0"/>
              </a:rPr>
              <a:t>defined in the Act. </a:t>
            </a:r>
          </a:p>
        </p:txBody>
      </p:sp>
      <p:sp>
        <p:nvSpPr>
          <p:cNvPr id="6" name="Oval 5"/>
          <p:cNvSpPr/>
          <p:nvPr/>
        </p:nvSpPr>
        <p:spPr bwMode="auto">
          <a:xfrm>
            <a:off x="190500" y="118110"/>
            <a:ext cx="8724900" cy="148209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False Claims </a:t>
            </a:r>
            <a:r>
              <a:rPr lang="en-US" sz="3600" b="0" dirty="0" smtClean="0">
                <a:solidFill>
                  <a:srgbClr val="FFFFFF"/>
                </a:solidFill>
                <a:latin typeface="Comic Sans MS" pitchFamily="66" charset="0"/>
              </a:rPr>
              <a:t>Act             Qui </a:t>
            </a:r>
            <a:r>
              <a:rPr lang="en-US" sz="3600" b="0" dirty="0">
                <a:solidFill>
                  <a:srgbClr val="FFFFFF"/>
                </a:solidFill>
                <a:latin typeface="Comic Sans MS" pitchFamily="66" charset="0"/>
              </a:rPr>
              <a:t>Tam </a:t>
            </a:r>
            <a:r>
              <a:rPr lang="en-US" sz="3600" b="0" dirty="0" smtClean="0">
                <a:solidFill>
                  <a:srgbClr val="FFFFFF"/>
                </a:solidFill>
                <a:latin typeface="Comic Sans MS" pitchFamily="66" charset="0"/>
              </a:rPr>
              <a:t>Provisions </a:t>
            </a:r>
            <a:endParaRPr kumimoji="0" lang="en-US" sz="3600" b="0" i="0" u="none" strike="noStrike" cap="none" normalizeH="0" baseline="0" dirty="0" smtClean="0">
              <a:ln>
                <a:noFill/>
              </a:ln>
              <a:solidFill>
                <a:srgbClr val="FFFFFF"/>
              </a:solidFill>
            </a:endParaRPr>
          </a:p>
        </p:txBody>
      </p:sp>
      <p:sp>
        <p:nvSpPr>
          <p:cNvPr id="8" name="Rounded Rectangle 7"/>
          <p:cNvSpPr/>
          <p:nvPr/>
        </p:nvSpPr>
        <p:spPr bwMode="auto">
          <a:xfrm>
            <a:off x="457200" y="5181600"/>
            <a:ext cx="8229600" cy="1143000"/>
          </a:xfrm>
          <a:prstGeom prst="roundRect">
            <a:avLst/>
          </a:prstGeom>
          <a:solidFill>
            <a:srgbClr val="C00000"/>
          </a:solidFill>
          <a:ln w="38100" cap="flat" cmpd="sng" algn="ctr">
            <a:solidFill>
              <a:schemeClr val="tx1"/>
            </a:solidFill>
            <a:prstDash val="solid"/>
            <a:round/>
            <a:headEnd type="none" w="med" len="med"/>
            <a:tailEnd type="none" w="med" len="med"/>
          </a:ln>
          <a:effectLst>
            <a:innerShdw blurRad="63500" dist="50800" dir="18900000">
              <a:prstClr val="black">
                <a:alpha val="50000"/>
              </a:prstClr>
            </a:innerShdw>
          </a:effectLst>
        </p:spPr>
        <p:txBody>
          <a:bodyPr vert="horz" wrap="square" lIns="91440" tIns="45720" rIns="91440" bIns="45720" numCol="1" rtlCol="0" anchor="t" anchorCtr="0" compatLnSpc="1">
            <a:prstTxWarp prst="textNoShape">
              <a:avLst/>
            </a:prstTxWarp>
          </a:bodyPr>
          <a:lstStyle/>
          <a:p>
            <a:pPr lvl="1" eaLnBrk="1" hangingPunct="1">
              <a:spcBef>
                <a:spcPct val="20000"/>
              </a:spcBef>
              <a:buSzPct val="75000"/>
              <a:buNone/>
              <a:defRPr/>
            </a:pPr>
            <a:r>
              <a:rPr lang="en-US" sz="3000" b="0" kern="0" dirty="0">
                <a:solidFill>
                  <a:srgbClr val="FFFFFF"/>
                </a:solidFill>
                <a:latin typeface="Comic Sans MS" pitchFamily="66" charset="0"/>
              </a:rPr>
              <a:t>Check to be certain you qualify for whistleblowers status before proceeding!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500" fill="hold"/>
                                        <p:tgtEl>
                                          <p:spTgt spid="8"/>
                                        </p:tgtEl>
                                        <p:attrNameLst>
                                          <p:attrName>ppt_w</p:attrName>
                                        </p:attrNameLst>
                                      </p:cBhvr>
                                      <p:tavLst>
                                        <p:tav tm="0">
                                          <p:val>
                                            <p:fltVal val="0"/>
                                          </p:val>
                                        </p:tav>
                                        <p:tav tm="100000">
                                          <p:val>
                                            <p:strVal val="#ppt_w"/>
                                          </p:val>
                                        </p:tav>
                                      </p:tavLst>
                                    </p:anim>
                                    <p:anim calcmode="lin" valueType="num">
                                      <p:cBhvr>
                                        <p:cTn id="16" dur="500" fill="hold"/>
                                        <p:tgtEl>
                                          <p:spTgt spid="8"/>
                                        </p:tgtEl>
                                        <p:attrNameLst>
                                          <p:attrName>ppt_h</p:attrName>
                                        </p:attrNameLst>
                                      </p:cBhvr>
                                      <p:tavLst>
                                        <p:tav tm="0">
                                          <p:val>
                                            <p:fltVal val="0"/>
                                          </p:val>
                                        </p:tav>
                                        <p:tav tm="100000">
                                          <p:val>
                                            <p:strVal val="#ppt_h"/>
                                          </p:val>
                                        </p:tav>
                                      </p:tavLst>
                                    </p:anim>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P spid="8"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304800" y="1524000"/>
            <a:ext cx="9144000" cy="3733800"/>
          </a:xfrm>
          <a:prstGeom prst="rect">
            <a:avLst/>
          </a:prstGeom>
          <a:noFill/>
          <a:ln w="12700">
            <a:noFill/>
            <a:miter lim="800000"/>
            <a:headEnd/>
            <a:tailEnd/>
          </a:ln>
        </p:spPr>
        <p:txBody>
          <a:bodyPr lIns="90488" tIns="44450" rIns="90488" bIns="44450"/>
          <a:lstStyle/>
          <a:p>
            <a:pPr marL="742950" lvl="1" indent="-285750" algn="l" eaLnBrk="1" hangingPunct="1">
              <a:spcBef>
                <a:spcPct val="20000"/>
              </a:spcBef>
              <a:spcAft>
                <a:spcPts val="600"/>
              </a:spcAft>
              <a:buSzPct val="75000"/>
              <a:buFont typeface="Book Antiqua" pitchFamily="18" charset="0"/>
              <a:buChar char="■"/>
              <a:defRPr/>
            </a:pPr>
            <a:r>
              <a:rPr lang="en-US" sz="3200" b="0" dirty="0">
                <a:latin typeface="Comic Sans MS" pitchFamily="66" charset="0"/>
              </a:rPr>
              <a:t>If the </a:t>
            </a:r>
            <a:r>
              <a:rPr lang="en-US" sz="3200" b="0" dirty="0" smtClean="0">
                <a:latin typeface="Comic Sans MS" pitchFamily="66" charset="0"/>
              </a:rPr>
              <a:t>Government </a:t>
            </a:r>
            <a:r>
              <a:rPr lang="en-US" sz="3200" b="0" dirty="0">
                <a:latin typeface="Comic Sans MS" pitchFamily="66" charset="0"/>
              </a:rPr>
              <a:t>receives a monetary settlement from the defendant, the Act allows the person bringing the suit to  receive </a:t>
            </a:r>
            <a:r>
              <a:rPr lang="en-US" sz="3200" b="0" u="sng" dirty="0">
                <a:solidFill>
                  <a:schemeClr val="bg1">
                    <a:lumMod val="25000"/>
                  </a:schemeClr>
                </a:solidFill>
                <a:latin typeface="Comic Sans MS" pitchFamily="66" charset="0"/>
              </a:rPr>
              <a:t>a portion of the </a:t>
            </a:r>
            <a:r>
              <a:rPr lang="en-US" sz="3200" b="0" u="sng" dirty="0" smtClean="0">
                <a:solidFill>
                  <a:schemeClr val="bg1">
                    <a:lumMod val="25000"/>
                  </a:schemeClr>
                </a:solidFill>
                <a:latin typeface="Comic Sans MS" pitchFamily="66" charset="0"/>
              </a:rPr>
              <a:t>settlement</a:t>
            </a:r>
            <a:r>
              <a:rPr lang="en-US" sz="3200" b="0" dirty="0" smtClean="0">
                <a:latin typeface="Comic Sans MS" pitchFamily="66" charset="0"/>
              </a:rPr>
              <a:t>.</a:t>
            </a:r>
            <a:endParaRPr lang="en-US" sz="3200" b="0" dirty="0">
              <a:latin typeface="Comic Sans MS" pitchFamily="66" charset="0"/>
            </a:endParaRPr>
          </a:p>
          <a:p>
            <a:pPr marL="742950" lvl="1" indent="-285750" algn="l" eaLnBrk="1" hangingPunct="1">
              <a:spcBef>
                <a:spcPct val="20000"/>
              </a:spcBef>
              <a:buSzPct val="75000"/>
              <a:buFont typeface="Book Antiqua" pitchFamily="18" charset="0"/>
              <a:buChar char="■"/>
              <a:defRPr/>
            </a:pPr>
            <a:r>
              <a:rPr lang="en-US" sz="3200" b="0" kern="0" dirty="0" smtClean="0">
                <a:latin typeface="Comic Sans MS" pitchFamily="66" charset="0"/>
              </a:rPr>
              <a:t>Individuals </a:t>
            </a:r>
            <a:r>
              <a:rPr lang="en-US" sz="3200" b="0" kern="0" dirty="0">
                <a:latin typeface="Comic Sans MS" pitchFamily="66" charset="0"/>
              </a:rPr>
              <a:t>seeking whistleblower </a:t>
            </a:r>
            <a:r>
              <a:rPr lang="en-US" sz="3200" b="0" kern="0" dirty="0" smtClean="0">
                <a:latin typeface="Comic Sans MS" pitchFamily="66" charset="0"/>
              </a:rPr>
              <a:t>status  </a:t>
            </a:r>
            <a:r>
              <a:rPr lang="en-US" sz="3200" b="0" kern="0" dirty="0">
                <a:latin typeface="Comic Sans MS" pitchFamily="66" charset="0"/>
              </a:rPr>
              <a:t>must </a:t>
            </a:r>
            <a:r>
              <a:rPr lang="en-US" sz="3200" b="0" kern="0" dirty="0" smtClean="0">
                <a:latin typeface="Comic Sans MS" pitchFamily="66" charset="0"/>
              </a:rPr>
              <a:t>first meet </a:t>
            </a:r>
            <a:r>
              <a:rPr lang="en-US" sz="3200" b="0" kern="0" dirty="0">
                <a:latin typeface="Comic Sans MS" pitchFamily="66" charset="0"/>
              </a:rPr>
              <a:t>several criteria </a:t>
            </a:r>
            <a:r>
              <a:rPr lang="en-US" sz="3200" b="0" kern="0" dirty="0" smtClean="0">
                <a:latin typeface="Comic Sans MS" pitchFamily="66" charset="0"/>
              </a:rPr>
              <a:t>defined in the Act. </a:t>
            </a:r>
          </a:p>
        </p:txBody>
      </p:sp>
      <p:sp>
        <p:nvSpPr>
          <p:cNvPr id="6" name="Oval 5"/>
          <p:cNvSpPr/>
          <p:nvPr/>
        </p:nvSpPr>
        <p:spPr bwMode="auto">
          <a:xfrm>
            <a:off x="190500" y="118110"/>
            <a:ext cx="8724900" cy="148209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False Claims </a:t>
            </a:r>
            <a:r>
              <a:rPr lang="en-US" sz="3600" b="0" dirty="0" smtClean="0">
                <a:solidFill>
                  <a:srgbClr val="FFFFFF"/>
                </a:solidFill>
                <a:latin typeface="Comic Sans MS" pitchFamily="66" charset="0"/>
              </a:rPr>
              <a:t>Act             Qui </a:t>
            </a:r>
            <a:r>
              <a:rPr lang="en-US" sz="3600" b="0" dirty="0">
                <a:solidFill>
                  <a:srgbClr val="FFFFFF"/>
                </a:solidFill>
                <a:latin typeface="Comic Sans MS" pitchFamily="66" charset="0"/>
              </a:rPr>
              <a:t>Tam </a:t>
            </a:r>
            <a:r>
              <a:rPr lang="en-US" sz="3600" b="0" dirty="0" smtClean="0">
                <a:solidFill>
                  <a:srgbClr val="FFFFFF"/>
                </a:solidFill>
                <a:latin typeface="Comic Sans MS" pitchFamily="66" charset="0"/>
              </a:rPr>
              <a:t>Provisions </a:t>
            </a:r>
            <a:endParaRPr kumimoji="0" lang="en-US" sz="3600" b="0" i="0" u="none" strike="noStrike" cap="none" normalizeH="0" baseline="0" dirty="0" smtClean="0">
              <a:ln>
                <a:noFill/>
              </a:ln>
              <a:solidFill>
                <a:srgbClr val="FFFFFF"/>
              </a:solidFill>
            </a:endParaRPr>
          </a:p>
        </p:txBody>
      </p:sp>
      <p:sp>
        <p:nvSpPr>
          <p:cNvPr id="8" name="Rounded Rectangle 7"/>
          <p:cNvSpPr/>
          <p:nvPr/>
        </p:nvSpPr>
        <p:spPr bwMode="auto">
          <a:xfrm>
            <a:off x="457200" y="5181600"/>
            <a:ext cx="8229600" cy="1143000"/>
          </a:xfrm>
          <a:prstGeom prst="roundRect">
            <a:avLst/>
          </a:prstGeom>
          <a:solidFill>
            <a:srgbClr val="C00000"/>
          </a:solidFill>
          <a:ln w="38100" cap="flat" cmpd="sng" algn="ctr">
            <a:solidFill>
              <a:schemeClr val="tx1"/>
            </a:solidFill>
            <a:prstDash val="solid"/>
            <a:round/>
            <a:headEnd type="none" w="med" len="med"/>
            <a:tailEnd type="none" w="med" len="med"/>
          </a:ln>
          <a:effectLst>
            <a:innerShdw blurRad="63500" dist="50800" dir="18900000">
              <a:prstClr val="black">
                <a:alpha val="50000"/>
              </a:prstClr>
            </a:innerShdw>
          </a:effectLst>
        </p:spPr>
        <p:txBody>
          <a:bodyPr vert="horz" wrap="square" lIns="91440" tIns="45720" rIns="91440" bIns="45720" numCol="1" rtlCol="0" anchor="t" anchorCtr="0" compatLnSpc="1">
            <a:prstTxWarp prst="textNoShape">
              <a:avLst/>
            </a:prstTxWarp>
          </a:bodyPr>
          <a:lstStyle/>
          <a:p>
            <a:pPr marL="114300" lvl="1" indent="342900" defTabSz="571500" eaLnBrk="1" hangingPunct="1">
              <a:spcBef>
                <a:spcPct val="20000"/>
              </a:spcBef>
              <a:buSzPct val="75000"/>
              <a:buNone/>
              <a:tabLst>
                <a:tab pos="228600" algn="l"/>
                <a:tab pos="571500" algn="l"/>
              </a:tabLst>
              <a:defRPr/>
            </a:pPr>
            <a:r>
              <a:rPr lang="en-US" sz="3000" b="0" kern="0" dirty="0">
                <a:solidFill>
                  <a:srgbClr val="FFFFFF"/>
                </a:solidFill>
                <a:latin typeface="Comic Sans MS" pitchFamily="66" charset="0"/>
              </a:rPr>
              <a:t>Whistleblowers status affords </a:t>
            </a:r>
            <a:r>
              <a:rPr lang="en-US" sz="3000" b="0" kern="0" dirty="0" smtClean="0">
                <a:solidFill>
                  <a:srgbClr val="FFFFFF"/>
                </a:solidFill>
                <a:latin typeface="Comic Sans MS" pitchFamily="66" charset="0"/>
              </a:rPr>
              <a:t>some legal protection </a:t>
            </a:r>
            <a:r>
              <a:rPr lang="en-US" sz="3000" b="0" kern="0" dirty="0">
                <a:solidFill>
                  <a:srgbClr val="FFFFFF"/>
                </a:solidFill>
                <a:latin typeface="Comic Sans MS" pitchFamily="66" charset="0"/>
              </a:rPr>
              <a:t>against </a:t>
            </a:r>
            <a:r>
              <a:rPr lang="en-US" sz="3000" b="0" kern="0" dirty="0" smtClean="0">
                <a:solidFill>
                  <a:srgbClr val="FFFFFF"/>
                </a:solidFill>
                <a:latin typeface="Comic Sans MS" pitchFamily="66" charset="0"/>
              </a:rPr>
              <a:t>retaliation!</a:t>
            </a:r>
            <a:endParaRPr lang="en-US" sz="3000" b="0" kern="0" dirty="0">
              <a:solidFill>
                <a:srgbClr val="FFFFFF"/>
              </a:solidFill>
              <a:latin typeface="Comic Sans MS" pitchFamily="66" charset="0"/>
            </a:endParaRPr>
          </a:p>
        </p:txBody>
      </p:sp>
    </p:spTree>
    <p:extLst>
      <p:ext uri="{BB962C8B-B14F-4D97-AF65-F5344CB8AC3E}">
        <p14:creationId xmlns:p14="http://schemas.microsoft.com/office/powerpoint/2010/main" val="940525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idx="1"/>
          </p:nvPr>
        </p:nvSpPr>
        <p:spPr>
          <a:xfrm>
            <a:off x="90488" y="1514475"/>
            <a:ext cx="8901112" cy="4276725"/>
          </a:xfrm>
        </p:spPr>
        <p:txBody>
          <a:bodyPr/>
          <a:lstStyle/>
          <a:p>
            <a:pPr eaLnBrk="1" hangingPunct="1">
              <a:spcAft>
                <a:spcPts val="600"/>
              </a:spcAft>
              <a:buClrTx/>
              <a:buFont typeface="Book Antiqua" pitchFamily="18" charset="0"/>
              <a:buChar char="■"/>
              <a:defRPr/>
            </a:pPr>
            <a:r>
              <a:rPr lang="en-US" dirty="0" smtClean="0">
                <a:latin typeface="Comic Sans MS" pitchFamily="66" charset="0"/>
              </a:rPr>
              <a:t>In 2008, the </a:t>
            </a:r>
            <a:r>
              <a:rPr lang="en-US" dirty="0">
                <a:latin typeface="Comic Sans MS" pitchFamily="66" charset="0"/>
              </a:rPr>
              <a:t>G</a:t>
            </a:r>
            <a:r>
              <a:rPr lang="en-US" dirty="0" smtClean="0">
                <a:latin typeface="Comic Sans MS" pitchFamily="66" charset="0"/>
              </a:rPr>
              <a:t>overnment recovered approximately $1.3 billion through False Claims Act suits.</a:t>
            </a:r>
          </a:p>
          <a:p>
            <a:pPr eaLnBrk="1" hangingPunct="1">
              <a:spcAft>
                <a:spcPts val="600"/>
              </a:spcAft>
              <a:buClrTx/>
              <a:buFont typeface="Book Antiqua" pitchFamily="18" charset="0"/>
              <a:buChar char="■"/>
              <a:defRPr/>
            </a:pPr>
            <a:r>
              <a:rPr lang="en-US" dirty="0" smtClean="0">
                <a:latin typeface="Comic Sans MS" pitchFamily="66" charset="0"/>
              </a:rPr>
              <a:t>90% of the recovered funds came from health care and pharmaceutical companies.</a:t>
            </a:r>
          </a:p>
          <a:p>
            <a:pPr eaLnBrk="1" hangingPunct="1">
              <a:buClrTx/>
              <a:buFont typeface="Book Antiqua" pitchFamily="18" charset="0"/>
              <a:buChar char="■"/>
              <a:defRPr/>
            </a:pPr>
            <a:r>
              <a:rPr lang="en-US" dirty="0" smtClean="0">
                <a:latin typeface="Comic Sans MS" pitchFamily="66" charset="0"/>
              </a:rPr>
              <a:t>For 2009, Congress allocated an additional $25 million to combat fraud and abuse in the Medicaid Program alone.</a:t>
            </a:r>
          </a:p>
        </p:txBody>
      </p:sp>
      <p:sp>
        <p:nvSpPr>
          <p:cNvPr id="4" name="Oval 3"/>
          <p:cNvSpPr/>
          <p:nvPr/>
        </p:nvSpPr>
        <p:spPr bwMode="auto">
          <a:xfrm>
            <a:off x="190500" y="118110"/>
            <a:ext cx="8496300" cy="102489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False Claims </a:t>
            </a:r>
            <a:r>
              <a:rPr lang="en-US" sz="3600" b="0" dirty="0" smtClean="0">
                <a:solidFill>
                  <a:srgbClr val="FFFFFF"/>
                </a:solidFill>
                <a:latin typeface="Comic Sans MS" pitchFamily="66" charset="0"/>
              </a:rPr>
              <a:t>Act Recovery</a:t>
            </a:r>
            <a:endParaRPr kumimoji="0" lang="en-US" sz="3600" b="0" i="0" u="none" strike="noStrike" cap="none" normalizeH="0" baseline="0" dirty="0" smtClean="0">
              <a:ln>
                <a:noFill/>
              </a:ln>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8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8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0" y="1828800"/>
            <a:ext cx="8915400" cy="4800600"/>
          </a:xfrm>
          <a:prstGeom prst="rect">
            <a:avLst/>
          </a:prstGeom>
          <a:noFill/>
          <a:ln w="12700">
            <a:noFill/>
            <a:miter lim="800000"/>
            <a:headEnd/>
            <a:tailEnd/>
          </a:ln>
        </p:spPr>
        <p:txBody>
          <a:bodyPr lIns="90488" tIns="44450" rIns="90488" bIns="44450"/>
          <a:lstStyle/>
          <a:p>
            <a:pPr marL="342900" algn="l" eaLnBrk="1" hangingPunct="1">
              <a:spcBef>
                <a:spcPct val="20000"/>
              </a:spcBef>
              <a:buClr>
                <a:srgbClr val="FF3300"/>
              </a:buClr>
              <a:buSzPct val="75000"/>
              <a:buFontTx/>
              <a:buNone/>
              <a:defRPr/>
            </a:pPr>
            <a:r>
              <a:rPr lang="en-US" sz="3200" b="0" kern="0" dirty="0" smtClean="0">
                <a:latin typeface="Comic Sans MS" pitchFamily="66" charset="0"/>
              </a:rPr>
              <a:t>This </a:t>
            </a:r>
            <a:r>
              <a:rPr lang="en-US" sz="3200" b="0" kern="0" dirty="0">
                <a:latin typeface="Comic Sans MS" pitchFamily="66" charset="0"/>
              </a:rPr>
              <a:t>2006 suit </a:t>
            </a:r>
            <a:r>
              <a:rPr lang="en-US" sz="3200" b="0" kern="0" dirty="0" smtClean="0">
                <a:latin typeface="Comic Sans MS" pitchFamily="66" charset="0"/>
              </a:rPr>
              <a:t>alleged that University </a:t>
            </a:r>
            <a:r>
              <a:rPr lang="en-US" sz="3200" b="0" kern="0" dirty="0">
                <a:latin typeface="Comic Sans MS" pitchFamily="66" charset="0"/>
              </a:rPr>
              <a:t>of Georgia researchers </a:t>
            </a:r>
            <a:r>
              <a:rPr lang="en-US" sz="3200" b="0" kern="0" dirty="0" smtClean="0">
                <a:latin typeface="Comic Sans MS" pitchFamily="66" charset="0"/>
              </a:rPr>
              <a:t>committed </a:t>
            </a:r>
            <a:r>
              <a:rPr lang="en-US" sz="3200" b="0" kern="0" dirty="0">
                <a:latin typeface="Comic Sans MS" pitchFamily="66" charset="0"/>
              </a:rPr>
              <a:t>violations of the False Claims </a:t>
            </a:r>
            <a:r>
              <a:rPr lang="en-US" sz="3200" b="0" kern="0" dirty="0" smtClean="0">
                <a:latin typeface="Comic Sans MS" pitchFamily="66" charset="0"/>
              </a:rPr>
              <a:t>Act by </a:t>
            </a:r>
            <a:r>
              <a:rPr lang="en-US" sz="3200" b="0" kern="0" dirty="0">
                <a:latin typeface="Comic Sans MS" pitchFamily="66" charset="0"/>
              </a:rPr>
              <a:t>receiving more than $1 million in </a:t>
            </a:r>
            <a:r>
              <a:rPr lang="en-US" sz="3200" b="0" kern="0" dirty="0" smtClean="0">
                <a:latin typeface="Comic Sans MS" pitchFamily="66" charset="0"/>
              </a:rPr>
              <a:t>Environmental Protection Agency </a:t>
            </a:r>
            <a:r>
              <a:rPr lang="en-US" sz="3200" b="0" kern="0" dirty="0">
                <a:latin typeface="Comic Sans MS" pitchFamily="66" charset="0"/>
              </a:rPr>
              <a:t>grants </a:t>
            </a:r>
            <a:r>
              <a:rPr lang="en-US" sz="3200" b="0" kern="0" dirty="0" smtClean="0">
                <a:latin typeface="Comic Sans MS" pitchFamily="66" charset="0"/>
              </a:rPr>
              <a:t>based upon </a:t>
            </a:r>
            <a:r>
              <a:rPr lang="en-US" sz="3200" b="0" kern="0" dirty="0">
                <a:latin typeface="Comic Sans MS" pitchFamily="66" charset="0"/>
              </a:rPr>
              <a:t>published research </a:t>
            </a:r>
            <a:r>
              <a:rPr lang="en-US" sz="3200" b="0" kern="0" dirty="0" smtClean="0">
                <a:latin typeface="Comic Sans MS" pitchFamily="66" charset="0"/>
              </a:rPr>
              <a:t>that had used </a:t>
            </a:r>
            <a:r>
              <a:rPr lang="en-US" sz="3200" b="0" u="sng" kern="0" dirty="0">
                <a:latin typeface="Comic Sans MS" pitchFamily="66" charset="0"/>
              </a:rPr>
              <a:t>manipulated </a:t>
            </a:r>
            <a:r>
              <a:rPr lang="en-US" sz="3200" b="0" u="sng" kern="0" dirty="0" smtClean="0">
                <a:latin typeface="Comic Sans MS" pitchFamily="66" charset="0"/>
              </a:rPr>
              <a:t>data</a:t>
            </a:r>
            <a:r>
              <a:rPr lang="en-US" sz="3200" b="0" kern="0" dirty="0" smtClean="0">
                <a:latin typeface="Comic Sans MS" pitchFamily="66" charset="0"/>
              </a:rPr>
              <a:t> which </a:t>
            </a:r>
            <a:r>
              <a:rPr lang="en-US" sz="3200" b="0" kern="0" dirty="0">
                <a:latin typeface="Comic Sans MS" pitchFamily="66" charset="0"/>
              </a:rPr>
              <a:t>discounted the toxicity of </a:t>
            </a:r>
            <a:r>
              <a:rPr lang="en-US" sz="3200" b="0" kern="0" dirty="0" smtClean="0">
                <a:latin typeface="Comic Sans MS" pitchFamily="66" charset="0"/>
              </a:rPr>
              <a:t>the tested sewage sludge.</a:t>
            </a:r>
            <a:endParaRPr lang="en-US" sz="3200" b="0" kern="0" dirty="0">
              <a:latin typeface="Comic Sans MS" pitchFamily="66" charset="0"/>
            </a:endParaRPr>
          </a:p>
        </p:txBody>
      </p:sp>
      <p:sp>
        <p:nvSpPr>
          <p:cNvPr id="4" name="Oval 3"/>
          <p:cNvSpPr/>
          <p:nvPr/>
        </p:nvSpPr>
        <p:spPr bwMode="auto">
          <a:xfrm>
            <a:off x="190500" y="118110"/>
            <a:ext cx="8724900" cy="148209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False Claims </a:t>
            </a:r>
            <a:r>
              <a:rPr lang="en-US" sz="3600" b="0" dirty="0" smtClean="0">
                <a:solidFill>
                  <a:srgbClr val="FFFFFF"/>
                </a:solidFill>
                <a:latin typeface="Comic Sans MS" pitchFamily="66" charset="0"/>
              </a:rPr>
              <a:t>Act             University of Georgia</a:t>
            </a:r>
            <a:endParaRPr kumimoji="0" lang="en-US" sz="3600" b="0" i="0" u="none" strike="noStrike" cap="none" normalizeH="0" baseline="0" dirty="0" smtClean="0">
              <a:ln>
                <a:noFill/>
              </a:ln>
              <a:solidFill>
                <a:srgbClr val="FFFFFF"/>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body" idx="1"/>
          </p:nvPr>
        </p:nvSpPr>
        <p:spPr>
          <a:xfrm>
            <a:off x="0" y="1828800"/>
            <a:ext cx="8991600" cy="3429000"/>
          </a:xfrm>
        </p:spPr>
        <p:txBody>
          <a:bodyPr/>
          <a:lstStyle/>
          <a:p>
            <a:pPr indent="0" eaLnBrk="1" hangingPunct="1">
              <a:buNone/>
            </a:pPr>
            <a:r>
              <a:rPr lang="en-US" dirty="0" smtClean="0">
                <a:latin typeface="Comic Sans MS" pitchFamily="66" charset="0"/>
              </a:rPr>
              <a:t>The suit was filed by the </a:t>
            </a:r>
            <a:r>
              <a:rPr lang="en-US" dirty="0">
                <a:latin typeface="Comic Sans MS" pitchFamily="66" charset="0"/>
              </a:rPr>
              <a:t>G</a:t>
            </a:r>
            <a:r>
              <a:rPr lang="en-US" dirty="0" smtClean="0">
                <a:latin typeface="Comic Sans MS" pitchFamily="66" charset="0"/>
              </a:rPr>
              <a:t>overnment on behalf of </a:t>
            </a:r>
            <a:r>
              <a:rPr lang="en-US" i="1" dirty="0" smtClean="0">
                <a:latin typeface="Comic Sans MS" pitchFamily="66" charset="0"/>
              </a:rPr>
              <a:t>qui tam</a:t>
            </a:r>
            <a:r>
              <a:rPr lang="en-US" dirty="0" smtClean="0">
                <a:latin typeface="Comic Sans MS" pitchFamily="66" charset="0"/>
              </a:rPr>
              <a:t> (whistle-blower) plaintiffs David L. Lewis, an adjunct senior research scientist at UGA (and a former microbiologist at the Environmental Protection Agency), and two farming families who alleged the sludge </a:t>
            </a:r>
            <a:r>
              <a:rPr lang="en-US" dirty="0">
                <a:latin typeface="Comic Sans MS" pitchFamily="66" charset="0"/>
              </a:rPr>
              <a:t>contained harmful chemicals </a:t>
            </a:r>
            <a:r>
              <a:rPr lang="en-US" dirty="0" smtClean="0">
                <a:latin typeface="Comic Sans MS" pitchFamily="66" charset="0"/>
              </a:rPr>
              <a:t>that resulted in the death of cattle on their farms.</a:t>
            </a:r>
          </a:p>
        </p:txBody>
      </p:sp>
      <p:sp>
        <p:nvSpPr>
          <p:cNvPr id="4" name="Oval 3"/>
          <p:cNvSpPr/>
          <p:nvPr/>
        </p:nvSpPr>
        <p:spPr bwMode="auto">
          <a:xfrm>
            <a:off x="190500" y="118110"/>
            <a:ext cx="8724900" cy="148209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False Claims </a:t>
            </a:r>
            <a:r>
              <a:rPr lang="en-US" sz="3600" b="0" dirty="0" smtClean="0">
                <a:solidFill>
                  <a:srgbClr val="FFFFFF"/>
                </a:solidFill>
                <a:latin typeface="Comic Sans MS" pitchFamily="66" charset="0"/>
              </a:rPr>
              <a:t>Act             University of Georgia</a:t>
            </a:r>
            <a:endParaRPr kumimoji="0" lang="en-US" sz="3600" b="0" i="0" u="none" strike="noStrike" cap="none" normalizeH="0" baseline="0" dirty="0" smtClean="0">
              <a:ln>
                <a:noFill/>
              </a:ln>
              <a:solidFill>
                <a:srgbClr val="FFFFFF"/>
              </a:solidFill>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body" idx="1"/>
          </p:nvPr>
        </p:nvSpPr>
        <p:spPr>
          <a:xfrm>
            <a:off x="0" y="1828800"/>
            <a:ext cx="8915400" cy="4038600"/>
          </a:xfrm>
        </p:spPr>
        <p:txBody>
          <a:bodyPr/>
          <a:lstStyle/>
          <a:p>
            <a:pPr indent="0" eaLnBrk="1" hangingPunct="1">
              <a:buFont typeface="Wingdings" pitchFamily="2" charset="2"/>
              <a:buNone/>
              <a:defRPr/>
            </a:pPr>
            <a:r>
              <a:rPr lang="en-US" dirty="0" smtClean="0">
                <a:latin typeface="Comic Sans MS" pitchFamily="66" charset="0"/>
              </a:rPr>
              <a:t>The suit specifically alleged that sludge samples were: </a:t>
            </a:r>
          </a:p>
          <a:p>
            <a:pPr marL="800100" indent="-457200" eaLnBrk="1" hangingPunct="1">
              <a:buClr>
                <a:schemeClr val="bg1">
                  <a:lumMod val="25000"/>
                </a:schemeClr>
              </a:buClr>
              <a:defRPr/>
            </a:pPr>
            <a:r>
              <a:rPr lang="en-US" dirty="0" smtClean="0">
                <a:latin typeface="Comic Sans MS" pitchFamily="66" charset="0"/>
              </a:rPr>
              <a:t>not included from farms that reported animal deaths </a:t>
            </a:r>
            <a:r>
              <a:rPr lang="en-US" u="sng" dirty="0" smtClean="0">
                <a:latin typeface="Comic Sans MS" pitchFamily="66" charset="0"/>
              </a:rPr>
              <a:t>and</a:t>
            </a:r>
            <a:r>
              <a:rPr lang="en-US" dirty="0" smtClean="0">
                <a:latin typeface="Comic Sans MS" pitchFamily="66" charset="0"/>
              </a:rPr>
              <a:t> </a:t>
            </a:r>
          </a:p>
          <a:p>
            <a:pPr marL="800100" indent="-457200" eaLnBrk="1" hangingPunct="1">
              <a:buClr>
                <a:schemeClr val="bg1">
                  <a:lumMod val="25000"/>
                </a:schemeClr>
              </a:buClr>
              <a:defRPr/>
            </a:pPr>
            <a:r>
              <a:rPr lang="en-US" dirty="0" smtClean="0">
                <a:latin typeface="Comic Sans MS" pitchFamily="66" charset="0"/>
              </a:rPr>
              <a:t>were taken only during drought periods when toxin levels would be lowest. </a:t>
            </a:r>
          </a:p>
          <a:p>
            <a:pPr indent="0" algn="ctr" eaLnBrk="1" hangingPunct="1">
              <a:buClr>
                <a:schemeClr val="bg1">
                  <a:lumMod val="25000"/>
                </a:schemeClr>
              </a:buClr>
              <a:buNone/>
              <a:defRPr/>
            </a:pPr>
            <a:endParaRPr lang="en-US" sz="2000" dirty="0" smtClean="0">
              <a:latin typeface="Comic Sans MS" pitchFamily="66" charset="0"/>
            </a:endParaRPr>
          </a:p>
          <a:p>
            <a:pPr indent="0" eaLnBrk="1" hangingPunct="1">
              <a:buClr>
                <a:schemeClr val="bg1">
                  <a:lumMod val="25000"/>
                </a:schemeClr>
              </a:buClr>
              <a:buNone/>
              <a:defRPr/>
            </a:pPr>
            <a:r>
              <a:rPr lang="en-US" sz="4000" dirty="0" smtClean="0">
                <a:latin typeface="Comic Sans MS" pitchFamily="66" charset="0"/>
              </a:rPr>
              <a:t>         </a:t>
            </a:r>
            <a:r>
              <a:rPr lang="en-US" sz="4000" dirty="0" smtClean="0">
                <a:solidFill>
                  <a:srgbClr val="C00000"/>
                </a:solidFill>
                <a:latin typeface="Comic Sans MS" pitchFamily="66" charset="0"/>
              </a:rPr>
              <a:t>Results of litigation sealed! </a:t>
            </a:r>
            <a:endParaRPr lang="en-US" sz="4000" dirty="0" smtClean="0">
              <a:solidFill>
                <a:srgbClr val="C00000"/>
              </a:solidFill>
              <a:latin typeface="Comic Sans MS" pitchFamily="66" charset="0"/>
            </a:endParaRPr>
          </a:p>
        </p:txBody>
      </p:sp>
      <p:sp>
        <p:nvSpPr>
          <p:cNvPr id="4" name="Oval 3"/>
          <p:cNvSpPr/>
          <p:nvPr/>
        </p:nvSpPr>
        <p:spPr bwMode="auto">
          <a:xfrm>
            <a:off x="190500" y="118110"/>
            <a:ext cx="8724900" cy="148209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False Claims </a:t>
            </a:r>
            <a:r>
              <a:rPr lang="en-US" sz="3600" b="0" dirty="0" smtClean="0">
                <a:solidFill>
                  <a:srgbClr val="FFFFFF"/>
                </a:solidFill>
                <a:latin typeface="Comic Sans MS" pitchFamily="66" charset="0"/>
              </a:rPr>
              <a:t>Act             University of Georgia</a:t>
            </a:r>
            <a:endParaRPr kumimoji="0" lang="en-US" sz="3600" b="0" i="0" u="none" strike="noStrike" cap="none" normalizeH="0" baseline="0" dirty="0" smtClean="0">
              <a:ln>
                <a:noFill/>
              </a:ln>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7106">
                                            <p:txEl>
                                              <p:pRg st="4" end="4"/>
                                            </p:txEl>
                                          </p:spTgt>
                                        </p:tgtEl>
                                        <p:attrNameLst>
                                          <p:attrName>style.visibility</p:attrName>
                                        </p:attrNameLst>
                                      </p:cBhvr>
                                      <p:to>
                                        <p:strVal val="visible"/>
                                      </p:to>
                                    </p:set>
                                    <p:anim calcmode="lin" valueType="num">
                                      <p:cBhvr>
                                        <p:cTn id="7" dur="500" fill="hold"/>
                                        <p:tgtEl>
                                          <p:spTgt spid="47106">
                                            <p:txEl>
                                              <p:pRg st="4" end="4"/>
                                            </p:txEl>
                                          </p:spTgt>
                                        </p:tgtEl>
                                        <p:attrNameLst>
                                          <p:attrName>ppt_w</p:attrName>
                                        </p:attrNameLst>
                                      </p:cBhvr>
                                      <p:tavLst>
                                        <p:tav tm="0">
                                          <p:val>
                                            <p:fltVal val="0"/>
                                          </p:val>
                                        </p:tav>
                                        <p:tav tm="100000">
                                          <p:val>
                                            <p:strVal val="#ppt_w"/>
                                          </p:val>
                                        </p:tav>
                                      </p:tavLst>
                                    </p:anim>
                                    <p:anim calcmode="lin" valueType="num">
                                      <p:cBhvr>
                                        <p:cTn id="8" dur="500" fill="hold"/>
                                        <p:tgtEl>
                                          <p:spTgt spid="47106">
                                            <p:txEl>
                                              <p:pRg st="4" end="4"/>
                                            </p:txEl>
                                          </p:spTgt>
                                        </p:tgtEl>
                                        <p:attrNameLst>
                                          <p:attrName>ppt_h</p:attrName>
                                        </p:attrNameLst>
                                      </p:cBhvr>
                                      <p:tavLst>
                                        <p:tav tm="0">
                                          <p:val>
                                            <p:fltVal val="0"/>
                                          </p:val>
                                        </p:tav>
                                        <p:tav tm="100000">
                                          <p:val>
                                            <p:strVal val="#ppt_h"/>
                                          </p:val>
                                        </p:tav>
                                      </p:tavLst>
                                    </p:anim>
                                    <p:animEffect transition="in" filter="fade">
                                      <p:cBhvr>
                                        <p:cTn id="9" dur="500"/>
                                        <p:tgtEl>
                                          <p:spTgt spid="4710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3"/>
          <p:cNvSpPr>
            <a:spLocks noGrp="1" noChangeArrowheads="1"/>
          </p:cNvSpPr>
          <p:nvPr>
            <p:ph type="body" idx="1"/>
          </p:nvPr>
        </p:nvSpPr>
        <p:spPr>
          <a:xfrm>
            <a:off x="0" y="1676400"/>
            <a:ext cx="8991600" cy="4276725"/>
          </a:xfrm>
        </p:spPr>
        <p:txBody>
          <a:bodyPr/>
          <a:lstStyle/>
          <a:p>
            <a:pPr indent="0" eaLnBrk="1" hangingPunct="1">
              <a:buFont typeface="Wingdings" pitchFamily="2" charset="2"/>
              <a:buNone/>
              <a:defRPr/>
            </a:pPr>
            <a:r>
              <a:rPr lang="en-US" dirty="0" smtClean="0">
                <a:latin typeface="Comic Sans MS" pitchFamily="66" charset="0"/>
              </a:rPr>
              <a:t>This suit was brought by whistleblower and former Dean, Andrew </a:t>
            </a:r>
            <a:r>
              <a:rPr lang="en-US" dirty="0" err="1" smtClean="0">
                <a:latin typeface="Comic Sans MS" pitchFamily="66" charset="0"/>
              </a:rPr>
              <a:t>Balas</a:t>
            </a:r>
            <a:r>
              <a:rPr lang="en-US" dirty="0" smtClean="0">
                <a:latin typeface="Comic Sans MS" pitchFamily="66" charset="0"/>
              </a:rPr>
              <a:t>.  It alleged the SLU School of Public Health </a:t>
            </a:r>
            <a:r>
              <a:rPr lang="en-US" u="sng" dirty="0" smtClean="0">
                <a:solidFill>
                  <a:schemeClr val="bg1">
                    <a:lumMod val="25000"/>
                  </a:schemeClr>
                </a:solidFill>
                <a:latin typeface="Comic Sans MS" pitchFamily="66" charset="0"/>
              </a:rPr>
              <a:t>overstated time spent by faculty members on CDC grants</a:t>
            </a:r>
            <a:r>
              <a:rPr lang="en-US" dirty="0" smtClean="0">
                <a:latin typeface="Comic Sans MS" pitchFamily="66" charset="0"/>
              </a:rPr>
              <a:t>,</a:t>
            </a:r>
            <a:r>
              <a:rPr lang="en-US" dirty="0" smtClean="0">
                <a:effectLst>
                  <a:outerShdw blurRad="38100" dist="38100" dir="2700000" algn="tl">
                    <a:srgbClr val="000000">
                      <a:alpha val="43137"/>
                    </a:srgbClr>
                  </a:outerShdw>
                </a:effectLst>
                <a:latin typeface="Comic Sans MS" pitchFamily="66" charset="0"/>
              </a:rPr>
              <a:t> </a:t>
            </a:r>
            <a:r>
              <a:rPr lang="en-US" dirty="0" smtClean="0">
                <a:latin typeface="Comic Sans MS" pitchFamily="66" charset="0"/>
              </a:rPr>
              <a:t>resulting in significant overpayment.</a:t>
            </a:r>
          </a:p>
          <a:p>
            <a:pPr indent="0" eaLnBrk="1" hangingPunct="1">
              <a:buFont typeface="Wingdings" pitchFamily="2" charset="2"/>
              <a:buNone/>
              <a:defRPr/>
            </a:pPr>
            <a:endParaRPr lang="en-US" sz="1000" dirty="0" smtClean="0">
              <a:latin typeface="Comic Sans MS" pitchFamily="66" charset="0"/>
            </a:endParaRPr>
          </a:p>
          <a:p>
            <a:pPr eaLnBrk="1" hangingPunct="1">
              <a:lnSpc>
                <a:spcPct val="90000"/>
              </a:lnSpc>
              <a:buFont typeface="Wingdings" pitchFamily="2" charset="2"/>
              <a:buNone/>
              <a:defRPr/>
            </a:pPr>
            <a:r>
              <a:rPr lang="en-US" dirty="0" smtClean="0">
                <a:latin typeface="Comic Sans MS" pitchFamily="66" charset="0"/>
              </a:rPr>
              <a:t>  The </a:t>
            </a:r>
            <a:r>
              <a:rPr lang="en-US" dirty="0">
                <a:latin typeface="Comic Sans MS" pitchFamily="66" charset="0"/>
              </a:rPr>
              <a:t>i</a:t>
            </a:r>
            <a:r>
              <a:rPr lang="en-US" dirty="0" smtClean="0">
                <a:latin typeface="Comic Sans MS" pitchFamily="66" charset="0"/>
              </a:rPr>
              <a:t>nvestigation identified numerous examples of NIH and HUD grants being charged for these “phantom faculty work hours” resulting in similar overpayments. </a:t>
            </a:r>
          </a:p>
          <a:p>
            <a:pPr eaLnBrk="1" hangingPunct="1">
              <a:lnSpc>
                <a:spcPct val="90000"/>
              </a:lnSpc>
              <a:buFont typeface="Wingdings" pitchFamily="2" charset="2"/>
              <a:buNone/>
              <a:defRPr/>
            </a:pPr>
            <a:endParaRPr lang="en-US" sz="3000" dirty="0" smtClean="0">
              <a:latin typeface="Comic Sans MS" pitchFamily="66" charset="0"/>
            </a:endParaRPr>
          </a:p>
          <a:p>
            <a:pPr eaLnBrk="1" hangingPunct="1">
              <a:defRPr/>
            </a:pPr>
            <a:endParaRPr lang="en-US" dirty="0" smtClean="0">
              <a:latin typeface="+mj-lt"/>
            </a:endParaRPr>
          </a:p>
          <a:p>
            <a:pPr eaLnBrk="1" hangingPunct="1">
              <a:lnSpc>
                <a:spcPct val="90000"/>
              </a:lnSpc>
              <a:defRPr/>
            </a:pPr>
            <a:endParaRPr lang="en-US" sz="2400" dirty="0" smtClean="0"/>
          </a:p>
        </p:txBody>
      </p:sp>
      <p:sp>
        <p:nvSpPr>
          <p:cNvPr id="4" name="Oval 3"/>
          <p:cNvSpPr/>
          <p:nvPr/>
        </p:nvSpPr>
        <p:spPr bwMode="auto">
          <a:xfrm>
            <a:off x="190500" y="118110"/>
            <a:ext cx="8724900" cy="148209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False Claims </a:t>
            </a:r>
            <a:r>
              <a:rPr lang="en-US" sz="3600" b="0" dirty="0" smtClean="0">
                <a:solidFill>
                  <a:srgbClr val="FFFFFF"/>
                </a:solidFill>
                <a:latin typeface="Comic Sans MS" pitchFamily="66" charset="0"/>
              </a:rPr>
              <a:t>Act              St. Louis University</a:t>
            </a:r>
            <a:endParaRPr kumimoji="0" lang="en-US" sz="3600" b="0" i="0" u="none" strike="noStrike" cap="none" normalizeH="0" baseline="0" dirty="0" smtClean="0">
              <a:ln>
                <a:noFill/>
              </a:ln>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4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87" name="Rectangle 3"/>
          <p:cNvSpPr>
            <a:spLocks noGrp="1" noChangeArrowheads="1"/>
          </p:cNvSpPr>
          <p:nvPr>
            <p:ph type="body" idx="1"/>
          </p:nvPr>
        </p:nvSpPr>
        <p:spPr>
          <a:xfrm>
            <a:off x="457200" y="2514600"/>
            <a:ext cx="3657600" cy="3352801"/>
          </a:xfrm>
        </p:spPr>
        <p:txBody>
          <a:bodyPr/>
          <a:lstStyle/>
          <a:p>
            <a:pPr>
              <a:buClrTx/>
              <a:buFont typeface="Wingdings" pitchFamily="2" charset="2"/>
              <a:buChar char="ü"/>
              <a:defRPr/>
            </a:pPr>
            <a:r>
              <a:rPr lang="en-US" sz="3600" dirty="0" smtClean="0">
                <a:effectLst>
                  <a:outerShdw blurRad="38100" dist="38100" dir="2700000" algn="tl">
                    <a:srgbClr val="000000">
                      <a:alpha val="43137"/>
                    </a:srgbClr>
                  </a:outerShdw>
                </a:effectLst>
                <a:latin typeface="Comic Sans MS" pitchFamily="66" charset="0"/>
              </a:rPr>
              <a:t>Trust</a:t>
            </a:r>
          </a:p>
          <a:p>
            <a:pPr>
              <a:buClrTx/>
              <a:buFont typeface="Wingdings" pitchFamily="2" charset="2"/>
              <a:buChar char="ü"/>
              <a:defRPr/>
            </a:pPr>
            <a:endParaRPr lang="en-US" sz="2000" dirty="0" smtClean="0">
              <a:effectLst>
                <a:outerShdw blurRad="38100" dist="38100" dir="2700000" algn="tl">
                  <a:srgbClr val="000000">
                    <a:alpha val="43137"/>
                  </a:srgbClr>
                </a:outerShdw>
              </a:effectLst>
              <a:latin typeface="Comic Sans MS" pitchFamily="66" charset="0"/>
            </a:endParaRPr>
          </a:p>
          <a:p>
            <a:pPr>
              <a:buClrTx/>
              <a:buFont typeface="Wingdings" pitchFamily="2" charset="2"/>
              <a:buChar char="ü"/>
              <a:defRPr/>
            </a:pPr>
            <a:r>
              <a:rPr lang="en-US" sz="3600" dirty="0" smtClean="0">
                <a:effectLst>
                  <a:outerShdw blurRad="38100" dist="38100" dir="2700000" algn="tl">
                    <a:srgbClr val="000000">
                      <a:alpha val="43137"/>
                    </a:srgbClr>
                  </a:outerShdw>
                </a:effectLst>
                <a:latin typeface="Comic Sans MS" pitchFamily="66" charset="0"/>
              </a:rPr>
              <a:t>Truth telling</a:t>
            </a:r>
          </a:p>
          <a:p>
            <a:pPr marL="0" indent="0">
              <a:buClrTx/>
              <a:buNone/>
              <a:defRPr/>
            </a:pPr>
            <a:endParaRPr lang="en-US" sz="2000" dirty="0" smtClean="0">
              <a:effectLst>
                <a:outerShdw blurRad="38100" dist="38100" dir="2700000" algn="tl">
                  <a:srgbClr val="000000">
                    <a:alpha val="43137"/>
                  </a:srgbClr>
                </a:outerShdw>
              </a:effectLst>
              <a:latin typeface="Comic Sans MS" pitchFamily="66" charset="0"/>
            </a:endParaRPr>
          </a:p>
          <a:p>
            <a:pPr>
              <a:buClrTx/>
              <a:buFont typeface="Wingdings" pitchFamily="2" charset="2"/>
              <a:buChar char="ü"/>
              <a:defRPr/>
            </a:pPr>
            <a:r>
              <a:rPr lang="en-US" sz="3600" dirty="0" smtClean="0">
                <a:effectLst>
                  <a:outerShdw blurRad="38100" dist="38100" dir="2700000" algn="tl">
                    <a:srgbClr val="000000">
                      <a:alpha val="43137"/>
                    </a:srgbClr>
                  </a:outerShdw>
                </a:effectLst>
                <a:latin typeface="Comic Sans MS" pitchFamily="66" charset="0"/>
              </a:rPr>
              <a:t>Ethics</a:t>
            </a:r>
          </a:p>
        </p:txBody>
      </p:sp>
      <p:sp>
        <p:nvSpPr>
          <p:cNvPr id="2" name="Oval 1"/>
          <p:cNvSpPr/>
          <p:nvPr/>
        </p:nvSpPr>
        <p:spPr bwMode="auto">
          <a:xfrm>
            <a:off x="228600" y="152400"/>
            <a:ext cx="8763000" cy="1524000"/>
          </a:xfrm>
          <a:prstGeom prst="ellipse">
            <a:avLst/>
          </a:prstGeom>
          <a:solidFill>
            <a:srgbClr val="C00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Three Important Themes in </a:t>
            </a:r>
            <a:r>
              <a:rPr lang="en-US" sz="3600" b="0" dirty="0" smtClean="0">
                <a:solidFill>
                  <a:srgbClr val="FFFFFF"/>
                </a:solidFill>
                <a:latin typeface="Comic Sans MS" pitchFamily="66" charset="0"/>
              </a:rPr>
              <a:t>Science</a:t>
            </a:r>
            <a:endParaRPr kumimoji="0" lang="en-US" sz="3600" b="0" i="0" u="none" strike="noStrike" cap="none" normalizeH="0" baseline="0" dirty="0" smtClean="0">
              <a:ln>
                <a:noFill/>
              </a:ln>
              <a:solidFill>
                <a:srgbClr val="FFFFFF"/>
              </a:solidFill>
            </a:endParaRPr>
          </a:p>
        </p:txBody>
      </p:sp>
      <p:sp>
        <p:nvSpPr>
          <p:cNvPr id="3" name="Rounded Rectangle 2"/>
          <p:cNvSpPr/>
          <p:nvPr/>
        </p:nvSpPr>
        <p:spPr bwMode="auto">
          <a:xfrm>
            <a:off x="4419600" y="2514600"/>
            <a:ext cx="4267200" cy="3352800"/>
          </a:xfrm>
          <a:prstGeom prst="roundRect">
            <a:avLst/>
          </a:prstGeom>
          <a:solidFill>
            <a:schemeClr val="bg1">
              <a:lumMod val="25000"/>
            </a:schemeClr>
          </a:solidFill>
          <a:ln w="38100" cap="flat" cmpd="sng" algn="ctr">
            <a:solidFill>
              <a:schemeClr val="tx1"/>
            </a:solidFill>
            <a:prstDash val="solid"/>
            <a:round/>
            <a:headEnd type="none" w="med" len="med"/>
            <a:tailEnd type="none" w="med" len="med"/>
          </a:ln>
          <a:effectLst>
            <a:glow rad="228600">
              <a:schemeClr val="accent4">
                <a:satMod val="175000"/>
                <a:alpha val="40000"/>
              </a:schemeClr>
            </a:glow>
            <a:innerShdw blurRad="63500" dist="50800" dir="18900000">
              <a:prstClr val="black">
                <a:alpha val="50000"/>
              </a:prstClr>
            </a:inn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None/>
              <a:tabLst>
                <a:tab pos="174625" algn="l"/>
              </a:tabLst>
            </a:pPr>
            <a:r>
              <a:rPr lang="en-US" sz="3200" b="0" dirty="0">
                <a:solidFill>
                  <a:srgbClr val="FFFFFF"/>
                </a:solidFill>
                <a:latin typeface="Comic Sans MS" pitchFamily="66" charset="0"/>
              </a:rPr>
              <a:t>I</a:t>
            </a:r>
            <a:r>
              <a:rPr kumimoji="0" lang="en-US" sz="3200" b="0" i="0" u="none" strike="noStrike" cap="none" normalizeH="0" dirty="0" smtClean="0">
                <a:ln>
                  <a:noFill/>
                </a:ln>
                <a:solidFill>
                  <a:srgbClr val="FFFFFF"/>
                </a:solidFill>
                <a:effectLst/>
                <a:latin typeface="Comic Sans MS" pitchFamily="66" charset="0"/>
              </a:rPr>
              <a:t>f </a:t>
            </a:r>
            <a:r>
              <a:rPr kumimoji="0" lang="en-US" sz="3200" b="0" i="0" u="none" strike="noStrike" cap="none" normalizeH="0" dirty="0" smtClean="0">
                <a:ln>
                  <a:noFill/>
                </a:ln>
                <a:solidFill>
                  <a:srgbClr val="FFFFFF"/>
                </a:solidFill>
                <a:effectLst/>
                <a:latin typeface="Comic Sans MS" pitchFamily="66" charset="0"/>
              </a:rPr>
              <a:t>society no longer </a:t>
            </a:r>
            <a:r>
              <a:rPr kumimoji="0" lang="en-US" sz="3200" b="0" i="0" u="none" strike="noStrike" cap="none" normalizeH="0" dirty="0" smtClean="0">
                <a:ln>
                  <a:noFill/>
                </a:ln>
                <a:solidFill>
                  <a:srgbClr val="FFFFFF"/>
                </a:solidFill>
                <a:effectLst/>
                <a:latin typeface="Comic Sans MS" pitchFamily="66" charset="0"/>
              </a:rPr>
              <a:t>believes scientists </a:t>
            </a:r>
            <a:r>
              <a:rPr kumimoji="0" lang="en-US" sz="3200" b="0" i="0" u="none" strike="noStrike" cap="none" normalizeH="0" dirty="0" smtClean="0">
                <a:ln>
                  <a:noFill/>
                </a:ln>
                <a:solidFill>
                  <a:srgbClr val="FFFFFF"/>
                </a:solidFill>
                <a:effectLst/>
                <a:latin typeface="Comic Sans MS" pitchFamily="66" charset="0"/>
              </a:rPr>
              <a:t>are </a:t>
            </a:r>
            <a:r>
              <a:rPr kumimoji="0" lang="en-US" sz="3200" b="0" i="0" u="none" strike="noStrike" cap="none" normalizeH="0" dirty="0" smtClean="0">
                <a:ln>
                  <a:noFill/>
                </a:ln>
                <a:solidFill>
                  <a:srgbClr val="FFFFFF"/>
                </a:solidFill>
                <a:effectLst/>
                <a:latin typeface="Comic Sans MS" pitchFamily="66" charset="0"/>
              </a:rPr>
              <a:t>telling the truth, </a:t>
            </a:r>
            <a:r>
              <a:rPr kumimoji="0" lang="en-US" sz="3200" b="0" i="0" u="none" strike="noStrike" cap="none" normalizeH="0" dirty="0" smtClean="0">
                <a:ln>
                  <a:noFill/>
                </a:ln>
                <a:solidFill>
                  <a:srgbClr val="FFFFFF"/>
                </a:solidFill>
                <a:effectLst/>
                <a:latin typeface="Comic Sans MS" pitchFamily="66" charset="0"/>
              </a:rPr>
              <a:t>trust </a:t>
            </a:r>
            <a:r>
              <a:rPr kumimoji="0" lang="en-US" sz="3200" b="0" i="0" u="none" strike="noStrike" cap="none" normalizeH="0" dirty="0" smtClean="0">
                <a:ln>
                  <a:noFill/>
                </a:ln>
                <a:solidFill>
                  <a:srgbClr val="FFFFFF"/>
                </a:solidFill>
                <a:effectLst/>
                <a:latin typeface="Comic Sans MS" pitchFamily="66" charset="0"/>
              </a:rPr>
              <a:t>(and support) </a:t>
            </a:r>
            <a:r>
              <a:rPr kumimoji="0" lang="en-US" sz="3200" b="0" i="0" u="none" strike="noStrike" cap="none" normalizeH="0" dirty="0" smtClean="0">
                <a:ln>
                  <a:noFill/>
                </a:ln>
                <a:solidFill>
                  <a:srgbClr val="FFFFFF"/>
                </a:solidFill>
                <a:effectLst/>
                <a:latin typeface="Comic Sans MS" pitchFamily="66" charset="0"/>
              </a:rPr>
              <a:t>for science will be lost!</a:t>
            </a:r>
            <a:endParaRPr kumimoji="0" lang="en-US" sz="3200" b="0" i="0" u="none" strike="noStrike" cap="none" normalizeH="0" baseline="0" dirty="0" smtClean="0">
              <a:ln>
                <a:noFill/>
              </a:ln>
              <a:solidFill>
                <a:srgbClr val="FFFFFF"/>
              </a:solidFill>
              <a:effectLst/>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3"/>
          <p:cNvSpPr>
            <a:spLocks noGrp="1" noChangeArrowheads="1"/>
          </p:cNvSpPr>
          <p:nvPr>
            <p:ph type="body" idx="1"/>
          </p:nvPr>
        </p:nvSpPr>
        <p:spPr>
          <a:xfrm>
            <a:off x="0" y="1676400"/>
            <a:ext cx="8839200" cy="4429125"/>
          </a:xfrm>
        </p:spPr>
        <p:txBody>
          <a:bodyPr/>
          <a:lstStyle/>
          <a:p>
            <a:pPr eaLnBrk="1" hangingPunct="1">
              <a:buClr>
                <a:schemeClr val="accent6">
                  <a:lumMod val="50000"/>
                </a:schemeClr>
              </a:buClr>
              <a:buFont typeface="Wingdings" pitchFamily="2" charset="2"/>
              <a:buNone/>
              <a:defRPr/>
            </a:pPr>
            <a:r>
              <a:rPr lang="en-US" dirty="0" smtClean="0">
                <a:latin typeface="Comic Sans MS" pitchFamily="66" charset="0"/>
              </a:rPr>
              <a:t>   </a:t>
            </a:r>
            <a:r>
              <a:rPr lang="en-US" u="sng" dirty="0" smtClean="0">
                <a:latin typeface="Comic Sans MS" pitchFamily="66" charset="0"/>
              </a:rPr>
              <a:t>SLU’s Defense</a:t>
            </a:r>
            <a:r>
              <a:rPr lang="en-US" dirty="0" smtClean="0">
                <a:latin typeface="Comic Sans MS" pitchFamily="66" charset="0"/>
              </a:rPr>
              <a:t>: </a:t>
            </a:r>
            <a:r>
              <a:rPr lang="en-US" dirty="0">
                <a:latin typeface="Comic Sans MS" pitchFamily="66" charset="0"/>
              </a:rPr>
              <a:t>A</a:t>
            </a:r>
            <a:r>
              <a:rPr lang="en-US" dirty="0" smtClean="0">
                <a:latin typeface="Comic Sans MS" pitchFamily="66" charset="0"/>
              </a:rPr>
              <a:t> good faith effort had been made to comply with “highly complicated cost accounting principles governed by regulations that are hundreds of pages long.”  </a:t>
            </a:r>
            <a:r>
              <a:rPr lang="en-US" dirty="0" smtClean="0">
                <a:solidFill>
                  <a:schemeClr val="bg1">
                    <a:lumMod val="25000"/>
                  </a:schemeClr>
                </a:solidFill>
                <a:latin typeface="Comic Sans MS" pitchFamily="66" charset="0"/>
              </a:rPr>
              <a:t>Any mistakes made were simply that – </a:t>
            </a:r>
            <a:r>
              <a:rPr lang="en-US" u="sng" dirty="0" smtClean="0">
                <a:solidFill>
                  <a:schemeClr val="bg1">
                    <a:lumMod val="25000"/>
                  </a:schemeClr>
                </a:solidFill>
                <a:latin typeface="Comic Sans MS" pitchFamily="66" charset="0"/>
              </a:rPr>
              <a:t>unintentional mistakes</a:t>
            </a:r>
            <a:r>
              <a:rPr lang="en-US" dirty="0" smtClean="0">
                <a:solidFill>
                  <a:schemeClr val="bg1">
                    <a:lumMod val="25000"/>
                  </a:schemeClr>
                </a:solidFill>
                <a:latin typeface="Comic Sans MS" pitchFamily="66" charset="0"/>
              </a:rPr>
              <a:t>!</a:t>
            </a:r>
          </a:p>
          <a:p>
            <a:pPr eaLnBrk="1" hangingPunct="1">
              <a:spcAft>
                <a:spcPts val="600"/>
              </a:spcAft>
              <a:buClr>
                <a:schemeClr val="accent6">
                  <a:lumMod val="50000"/>
                </a:schemeClr>
              </a:buClr>
              <a:buFont typeface="Book Antiqua" pitchFamily="18" charset="0"/>
              <a:buChar char="■"/>
              <a:defRPr/>
            </a:pPr>
            <a:endParaRPr lang="en-US" sz="1000" dirty="0" smtClean="0">
              <a:latin typeface="Comic Sans MS" pitchFamily="66" charset="0"/>
            </a:endParaRPr>
          </a:p>
          <a:p>
            <a:pPr algn="ctr" eaLnBrk="1" hangingPunct="1">
              <a:lnSpc>
                <a:spcPct val="90000"/>
              </a:lnSpc>
              <a:buClr>
                <a:schemeClr val="accent6">
                  <a:lumMod val="50000"/>
                </a:schemeClr>
              </a:buClr>
              <a:buFont typeface="Wingdings" pitchFamily="2" charset="2"/>
              <a:buNone/>
              <a:defRPr/>
            </a:pPr>
            <a:r>
              <a:rPr lang="en-US" dirty="0" smtClean="0">
                <a:solidFill>
                  <a:srgbClr val="C00000"/>
                </a:solidFill>
                <a:latin typeface="Comic Sans MS" pitchFamily="66" charset="0"/>
              </a:rPr>
              <a:t>This is the “don’t blame me” defense!  It’s the Government’s fault for making the rules so darn hard to follow!</a:t>
            </a:r>
            <a:endParaRPr lang="en-US" sz="1000" dirty="0" smtClean="0">
              <a:solidFill>
                <a:srgbClr val="C00000"/>
              </a:solidFill>
              <a:latin typeface="Comic Sans MS" pitchFamily="66" charset="0"/>
            </a:endParaRPr>
          </a:p>
          <a:p>
            <a:pPr algn="ctr" eaLnBrk="1" hangingPunct="1">
              <a:lnSpc>
                <a:spcPct val="90000"/>
              </a:lnSpc>
              <a:buClr>
                <a:schemeClr val="accent6">
                  <a:lumMod val="50000"/>
                </a:schemeClr>
              </a:buClr>
              <a:buFont typeface="Wingdings" pitchFamily="2" charset="2"/>
              <a:buNone/>
              <a:defRPr/>
            </a:pPr>
            <a:r>
              <a:rPr lang="en-US" dirty="0">
                <a:latin typeface="Comic Sans MS" pitchFamily="66" charset="0"/>
              </a:rPr>
              <a:t> </a:t>
            </a:r>
            <a:r>
              <a:rPr lang="en-US" dirty="0" smtClean="0">
                <a:latin typeface="Comic Sans MS" pitchFamily="66" charset="0"/>
              </a:rPr>
              <a:t> </a:t>
            </a:r>
            <a:endParaRPr lang="en-US" dirty="0" smtClean="0">
              <a:solidFill>
                <a:srgbClr val="C00000"/>
              </a:solidFill>
              <a:latin typeface="Comic Sans MS" pitchFamily="66" charset="0"/>
            </a:endParaRPr>
          </a:p>
        </p:txBody>
      </p:sp>
      <p:sp>
        <p:nvSpPr>
          <p:cNvPr id="4" name="Oval 3"/>
          <p:cNvSpPr/>
          <p:nvPr/>
        </p:nvSpPr>
        <p:spPr bwMode="auto">
          <a:xfrm>
            <a:off x="190500" y="118110"/>
            <a:ext cx="8724900" cy="148209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False Claims </a:t>
            </a:r>
            <a:r>
              <a:rPr lang="en-US" sz="3600" b="0" dirty="0" smtClean="0">
                <a:solidFill>
                  <a:srgbClr val="FFFFFF"/>
                </a:solidFill>
                <a:latin typeface="Comic Sans MS" pitchFamily="66" charset="0"/>
              </a:rPr>
              <a:t>Act              St. Louis University</a:t>
            </a:r>
            <a:endParaRPr kumimoji="0" lang="en-US" sz="3600" b="0" i="0" u="none" strike="noStrike" cap="none" normalizeH="0" baseline="0" dirty="0" smtClean="0">
              <a:ln>
                <a:noFill/>
              </a:ln>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9940">
                                            <p:txEl>
                                              <p:pRg st="2" end="2"/>
                                            </p:txEl>
                                          </p:spTgt>
                                        </p:tgtEl>
                                        <p:attrNameLst>
                                          <p:attrName>style.visibility</p:attrName>
                                        </p:attrNameLst>
                                      </p:cBhvr>
                                      <p:to>
                                        <p:strVal val="visible"/>
                                      </p:to>
                                    </p:set>
                                    <p:anim calcmode="lin" valueType="num">
                                      <p:cBhvr>
                                        <p:cTn id="7" dur="500" fill="hold"/>
                                        <p:tgtEl>
                                          <p:spTgt spid="39940">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9940">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994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0" grpId="0" uiExpand="1"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3"/>
          <p:cNvSpPr>
            <a:spLocks noGrp="1" noChangeArrowheads="1"/>
          </p:cNvSpPr>
          <p:nvPr>
            <p:ph type="body" idx="1"/>
          </p:nvPr>
        </p:nvSpPr>
        <p:spPr>
          <a:xfrm>
            <a:off x="0" y="1676400"/>
            <a:ext cx="8839200" cy="4429125"/>
          </a:xfrm>
        </p:spPr>
        <p:txBody>
          <a:bodyPr/>
          <a:lstStyle/>
          <a:p>
            <a:pPr eaLnBrk="1" hangingPunct="1">
              <a:buClr>
                <a:schemeClr val="accent6">
                  <a:lumMod val="50000"/>
                </a:schemeClr>
              </a:buClr>
              <a:buFont typeface="Wingdings" pitchFamily="2" charset="2"/>
              <a:buNone/>
              <a:defRPr/>
            </a:pPr>
            <a:r>
              <a:rPr lang="en-US" dirty="0" smtClean="0">
                <a:latin typeface="Comic Sans MS" pitchFamily="66" charset="0"/>
              </a:rPr>
              <a:t>   </a:t>
            </a:r>
            <a:r>
              <a:rPr lang="en-US" u="sng" dirty="0" smtClean="0">
                <a:latin typeface="Comic Sans MS" pitchFamily="66" charset="0"/>
              </a:rPr>
              <a:t>SLU’s Defense</a:t>
            </a:r>
            <a:r>
              <a:rPr lang="en-US" dirty="0" smtClean="0">
                <a:latin typeface="Comic Sans MS" pitchFamily="66" charset="0"/>
              </a:rPr>
              <a:t>: </a:t>
            </a:r>
            <a:r>
              <a:rPr lang="en-US" dirty="0">
                <a:latin typeface="Comic Sans MS" pitchFamily="66" charset="0"/>
              </a:rPr>
              <a:t>A</a:t>
            </a:r>
            <a:r>
              <a:rPr lang="en-US" dirty="0" smtClean="0">
                <a:latin typeface="Comic Sans MS" pitchFamily="66" charset="0"/>
              </a:rPr>
              <a:t> good faith effort had been made to comply with “highly complicated cost accounting principles governed by regulations that are hundreds of pages long.”  Any mistakes made were simply that – </a:t>
            </a:r>
            <a:r>
              <a:rPr lang="en-US" u="sng" dirty="0" smtClean="0">
                <a:latin typeface="Comic Sans MS" pitchFamily="66" charset="0"/>
              </a:rPr>
              <a:t>unintentional mistakes</a:t>
            </a:r>
            <a:r>
              <a:rPr lang="en-US" dirty="0" smtClean="0">
                <a:latin typeface="Comic Sans MS" pitchFamily="66" charset="0"/>
              </a:rPr>
              <a:t>!</a:t>
            </a:r>
          </a:p>
          <a:p>
            <a:pPr eaLnBrk="1" hangingPunct="1">
              <a:spcAft>
                <a:spcPts val="600"/>
              </a:spcAft>
              <a:buClr>
                <a:schemeClr val="accent6">
                  <a:lumMod val="50000"/>
                </a:schemeClr>
              </a:buClr>
              <a:buFont typeface="Book Antiqua" pitchFamily="18" charset="0"/>
              <a:buChar char="■"/>
              <a:defRPr/>
            </a:pPr>
            <a:endParaRPr lang="en-US" sz="1000" dirty="0" smtClean="0">
              <a:latin typeface="Comic Sans MS" pitchFamily="66" charset="0"/>
            </a:endParaRPr>
          </a:p>
          <a:p>
            <a:pPr algn="ctr" eaLnBrk="1" hangingPunct="1">
              <a:lnSpc>
                <a:spcPct val="90000"/>
              </a:lnSpc>
              <a:buClr>
                <a:schemeClr val="accent6">
                  <a:lumMod val="50000"/>
                </a:schemeClr>
              </a:buClr>
              <a:buFont typeface="Wingdings" pitchFamily="2" charset="2"/>
              <a:buNone/>
              <a:defRPr/>
            </a:pPr>
            <a:r>
              <a:rPr lang="en-US" dirty="0" smtClean="0">
                <a:solidFill>
                  <a:srgbClr val="C00000"/>
                </a:solidFill>
                <a:latin typeface="Comic Sans MS" pitchFamily="66" charset="0"/>
              </a:rPr>
              <a:t>SLU settled for $1 million.  </a:t>
            </a:r>
          </a:p>
          <a:p>
            <a:pPr algn="ctr" eaLnBrk="1" hangingPunct="1">
              <a:lnSpc>
                <a:spcPct val="90000"/>
              </a:lnSpc>
              <a:buClr>
                <a:schemeClr val="accent6">
                  <a:lumMod val="50000"/>
                </a:schemeClr>
              </a:buClr>
              <a:buFont typeface="Wingdings" pitchFamily="2" charset="2"/>
              <a:buNone/>
              <a:defRPr/>
            </a:pPr>
            <a:endParaRPr lang="en-US" sz="1000" dirty="0" smtClean="0">
              <a:latin typeface="Comic Sans MS" pitchFamily="66" charset="0"/>
            </a:endParaRPr>
          </a:p>
          <a:p>
            <a:pPr algn="ctr" eaLnBrk="1" hangingPunct="1">
              <a:lnSpc>
                <a:spcPct val="90000"/>
              </a:lnSpc>
              <a:buClr>
                <a:schemeClr val="accent6">
                  <a:lumMod val="50000"/>
                </a:schemeClr>
              </a:buClr>
              <a:buFont typeface="Wingdings" pitchFamily="2" charset="2"/>
              <a:buNone/>
              <a:defRPr/>
            </a:pPr>
            <a:r>
              <a:rPr lang="en-US" dirty="0">
                <a:latin typeface="Comic Sans MS" pitchFamily="66" charset="0"/>
              </a:rPr>
              <a:t> </a:t>
            </a:r>
            <a:r>
              <a:rPr lang="en-US" dirty="0" smtClean="0">
                <a:latin typeface="Comic Sans MS" pitchFamily="66" charset="0"/>
              </a:rPr>
              <a:t> </a:t>
            </a:r>
            <a:r>
              <a:rPr lang="en-US" dirty="0" smtClean="0">
                <a:solidFill>
                  <a:schemeClr val="bg1">
                    <a:lumMod val="25000"/>
                  </a:schemeClr>
                </a:solidFill>
                <a:latin typeface="Comic Sans MS" pitchFamily="66" charset="0"/>
              </a:rPr>
              <a:t>The whistleblower received $190,000 as his share of the recovery!</a:t>
            </a:r>
          </a:p>
        </p:txBody>
      </p:sp>
      <p:sp>
        <p:nvSpPr>
          <p:cNvPr id="4" name="Oval 3"/>
          <p:cNvSpPr/>
          <p:nvPr/>
        </p:nvSpPr>
        <p:spPr bwMode="auto">
          <a:xfrm>
            <a:off x="190500" y="118110"/>
            <a:ext cx="8724900" cy="148209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False Claims </a:t>
            </a:r>
            <a:r>
              <a:rPr lang="en-US" sz="3600" b="0" dirty="0" smtClean="0">
                <a:solidFill>
                  <a:srgbClr val="FFFFFF"/>
                </a:solidFill>
                <a:latin typeface="Comic Sans MS" pitchFamily="66" charset="0"/>
              </a:rPr>
              <a:t>Act              St. Louis University</a:t>
            </a:r>
            <a:endParaRPr kumimoji="0" lang="en-US" sz="3600" b="0" i="0" u="none" strike="noStrike" cap="none" normalizeH="0" baseline="0" dirty="0" smtClean="0">
              <a:ln>
                <a:noFill/>
              </a:ln>
              <a:solidFill>
                <a:srgbClr val="FFFFFF"/>
              </a:solidFill>
            </a:endParaRPr>
          </a:p>
        </p:txBody>
      </p:sp>
    </p:spTree>
    <p:extLst>
      <p:ext uri="{BB962C8B-B14F-4D97-AF65-F5344CB8AC3E}">
        <p14:creationId xmlns:p14="http://schemas.microsoft.com/office/powerpoint/2010/main" val="224123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9940">
                                            <p:txEl>
                                              <p:pRg st="2" end="2"/>
                                            </p:txEl>
                                          </p:spTgt>
                                        </p:tgtEl>
                                        <p:attrNameLst>
                                          <p:attrName>style.visibility</p:attrName>
                                        </p:attrNameLst>
                                      </p:cBhvr>
                                      <p:to>
                                        <p:strVal val="visible"/>
                                      </p:to>
                                    </p:set>
                                    <p:anim calcmode="lin" valueType="num">
                                      <p:cBhvr>
                                        <p:cTn id="7" dur="500" fill="hold"/>
                                        <p:tgtEl>
                                          <p:spTgt spid="39940">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9940">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9940">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9940">
                                            <p:txEl>
                                              <p:pRg st="4" end="4"/>
                                            </p:txEl>
                                          </p:spTgt>
                                        </p:tgtEl>
                                        <p:attrNameLst>
                                          <p:attrName>style.visibility</p:attrName>
                                        </p:attrNameLst>
                                      </p:cBhvr>
                                      <p:to>
                                        <p:strVal val="visible"/>
                                      </p:to>
                                    </p:set>
                                    <p:anim calcmode="lin" valueType="num">
                                      <p:cBhvr>
                                        <p:cTn id="14" dur="500" fill="hold"/>
                                        <p:tgtEl>
                                          <p:spTgt spid="39940">
                                            <p:txEl>
                                              <p:pRg st="4" end="4"/>
                                            </p:txEl>
                                          </p:spTgt>
                                        </p:tgtEl>
                                        <p:attrNameLst>
                                          <p:attrName>ppt_w</p:attrName>
                                        </p:attrNameLst>
                                      </p:cBhvr>
                                      <p:tavLst>
                                        <p:tav tm="0">
                                          <p:val>
                                            <p:fltVal val="0"/>
                                          </p:val>
                                        </p:tav>
                                        <p:tav tm="100000">
                                          <p:val>
                                            <p:strVal val="#ppt_w"/>
                                          </p:val>
                                        </p:tav>
                                      </p:tavLst>
                                    </p:anim>
                                    <p:anim calcmode="lin" valueType="num">
                                      <p:cBhvr>
                                        <p:cTn id="15" dur="500" fill="hold"/>
                                        <p:tgtEl>
                                          <p:spTgt spid="39940">
                                            <p:txEl>
                                              <p:pRg st="4" end="4"/>
                                            </p:txEl>
                                          </p:spTgt>
                                        </p:tgtEl>
                                        <p:attrNameLst>
                                          <p:attrName>ppt_h</p:attrName>
                                        </p:attrNameLst>
                                      </p:cBhvr>
                                      <p:tavLst>
                                        <p:tav tm="0">
                                          <p:val>
                                            <p:fltVal val="0"/>
                                          </p:val>
                                        </p:tav>
                                        <p:tav tm="100000">
                                          <p:val>
                                            <p:strVal val="#ppt_h"/>
                                          </p:val>
                                        </p:tav>
                                      </p:tavLst>
                                    </p:anim>
                                    <p:animEffect transition="in" filter="fade">
                                      <p:cBhvr>
                                        <p:cTn id="16" dur="500"/>
                                        <p:tgtEl>
                                          <p:spTgt spid="3994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0" grpId="0" uiExpand="1"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p:cNvSpPr>
            <a:spLocks noGrp="1"/>
          </p:cNvSpPr>
          <p:nvPr>
            <p:ph type="sldNum" sz="quarter" idx="4294967295"/>
          </p:nvPr>
        </p:nvSpPr>
        <p:spPr bwMode="auto">
          <a:xfrm>
            <a:off x="6781800" y="6248400"/>
            <a:ext cx="1905000" cy="457200"/>
          </a:xfrm>
          <a:prstGeom prst="rect">
            <a:avLst/>
          </a:prstGeom>
          <a:noFill/>
          <a:ln>
            <a:miter lim="800000"/>
            <a:headEnd/>
            <a:tailEnd/>
          </a:ln>
        </p:spPr>
        <p:txBody>
          <a:bodyPr/>
          <a:lstStyle/>
          <a:p>
            <a:pPr>
              <a:buFontTx/>
              <a:buNone/>
            </a:pPr>
            <a:endParaRPr lang="en-US"/>
          </a:p>
        </p:txBody>
      </p:sp>
      <p:sp>
        <p:nvSpPr>
          <p:cNvPr id="40964" name="Rectangle 3"/>
          <p:cNvSpPr>
            <a:spLocks noGrp="1" noChangeArrowheads="1"/>
          </p:cNvSpPr>
          <p:nvPr>
            <p:ph type="body" idx="1"/>
          </p:nvPr>
        </p:nvSpPr>
        <p:spPr>
          <a:xfrm>
            <a:off x="0" y="2438400"/>
            <a:ext cx="9144000" cy="2362200"/>
          </a:xfrm>
        </p:spPr>
        <p:txBody>
          <a:bodyPr/>
          <a:lstStyle/>
          <a:p>
            <a:pPr indent="0" eaLnBrk="1" hangingPunct="1">
              <a:buFont typeface="Wingdings" pitchFamily="2" charset="2"/>
              <a:buNone/>
              <a:defRPr/>
            </a:pPr>
            <a:r>
              <a:rPr lang="en-US" dirty="0" smtClean="0">
                <a:latin typeface="Comic Sans MS" pitchFamily="66" charset="0"/>
              </a:rPr>
              <a:t>The whistleblower was: </a:t>
            </a:r>
          </a:p>
          <a:p>
            <a:pPr marL="914400" indent="-571500" eaLnBrk="1" hangingPunct="1">
              <a:buClrTx/>
              <a:defRPr/>
            </a:pPr>
            <a:r>
              <a:rPr lang="en-US" dirty="0" smtClean="0">
                <a:latin typeface="Comic Sans MS" pitchFamily="66" charset="0"/>
              </a:rPr>
              <a:t>The PI’s </a:t>
            </a:r>
            <a:r>
              <a:rPr lang="en-US" dirty="0">
                <a:latin typeface="Comic Sans MS" pitchFamily="66" charset="0"/>
              </a:rPr>
              <a:t>senior administrative </a:t>
            </a:r>
            <a:r>
              <a:rPr lang="en-US" dirty="0" smtClean="0">
                <a:latin typeface="Comic Sans MS" pitchFamily="66" charset="0"/>
              </a:rPr>
              <a:t>assistant.</a:t>
            </a:r>
          </a:p>
          <a:p>
            <a:pPr marL="914400" indent="-571500" eaLnBrk="1" hangingPunct="1">
              <a:buClrTx/>
              <a:defRPr/>
            </a:pPr>
            <a:r>
              <a:rPr lang="en-US" dirty="0" smtClean="0">
                <a:latin typeface="Comic Sans MS" pitchFamily="66" charset="0"/>
              </a:rPr>
              <a:t>She had worked </a:t>
            </a:r>
            <a:r>
              <a:rPr lang="en-US" dirty="0">
                <a:latin typeface="Comic Sans MS" pitchFamily="66" charset="0"/>
              </a:rPr>
              <a:t>at Cornell for 11 </a:t>
            </a:r>
            <a:r>
              <a:rPr lang="en-US" dirty="0" smtClean="0">
                <a:latin typeface="Comic Sans MS" pitchFamily="66" charset="0"/>
              </a:rPr>
              <a:t>years</a:t>
            </a:r>
            <a:r>
              <a:rPr lang="en-US" dirty="0">
                <a:latin typeface="Comic Sans MS" pitchFamily="66" charset="0"/>
              </a:rPr>
              <a:t> </a:t>
            </a:r>
            <a:r>
              <a:rPr lang="en-US" dirty="0" smtClean="0">
                <a:latin typeface="Comic Sans MS" pitchFamily="66" charset="0"/>
              </a:rPr>
              <a:t>before resigning 2002.</a:t>
            </a:r>
          </a:p>
          <a:p>
            <a:pPr indent="0" eaLnBrk="1" hangingPunct="1">
              <a:buClrTx/>
              <a:buNone/>
              <a:defRPr/>
            </a:pPr>
            <a:r>
              <a:rPr lang="en-US" sz="1800" dirty="0" smtClean="0">
                <a:latin typeface="Comic Sans MS" pitchFamily="66" charset="0"/>
              </a:rPr>
              <a:t> </a:t>
            </a:r>
          </a:p>
          <a:p>
            <a:pPr indent="0" eaLnBrk="1" hangingPunct="1">
              <a:buClrTx/>
              <a:buNone/>
              <a:defRPr/>
            </a:pPr>
            <a:r>
              <a:rPr lang="en-US" dirty="0" smtClean="0">
                <a:latin typeface="Comic Sans MS" pitchFamily="66" charset="0"/>
              </a:rPr>
              <a:t>	    She filed the suit in April 2004.</a:t>
            </a:r>
          </a:p>
          <a:p>
            <a:pPr eaLnBrk="1" hangingPunct="1">
              <a:lnSpc>
                <a:spcPct val="80000"/>
              </a:lnSpc>
              <a:buFont typeface="Wingdings" pitchFamily="2" charset="2"/>
              <a:buNone/>
              <a:defRPr/>
            </a:pPr>
            <a:endParaRPr lang="en-US" sz="3600" dirty="0" smtClean="0"/>
          </a:p>
        </p:txBody>
      </p:sp>
      <p:sp>
        <p:nvSpPr>
          <p:cNvPr id="5" name="Oval 4"/>
          <p:cNvSpPr/>
          <p:nvPr/>
        </p:nvSpPr>
        <p:spPr bwMode="auto">
          <a:xfrm>
            <a:off x="76200" y="76200"/>
            <a:ext cx="8877300" cy="201549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False Claims </a:t>
            </a:r>
            <a:r>
              <a:rPr lang="en-US" sz="3600" b="0" dirty="0" smtClean="0">
                <a:solidFill>
                  <a:srgbClr val="FFFFFF"/>
                </a:solidFill>
                <a:latin typeface="Comic Sans MS" pitchFamily="66" charset="0"/>
              </a:rPr>
              <a:t>Act              Weill Medical College, Cornell</a:t>
            </a:r>
            <a:endParaRPr kumimoji="0" lang="en-US" sz="3600" b="0" i="0" u="none" strike="noStrike" cap="none" normalizeH="0" baseline="0" dirty="0" smtClean="0">
              <a:ln>
                <a:noFill/>
              </a:ln>
              <a:solidFill>
                <a:srgbClr val="FFFFFF"/>
              </a:solidFill>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Rectangle 3"/>
          <p:cNvSpPr>
            <a:spLocks noGrp="1" noChangeArrowheads="1"/>
          </p:cNvSpPr>
          <p:nvPr>
            <p:ph type="body" idx="1"/>
          </p:nvPr>
        </p:nvSpPr>
        <p:spPr>
          <a:xfrm>
            <a:off x="228600" y="2362200"/>
            <a:ext cx="8405812" cy="3810000"/>
          </a:xfrm>
        </p:spPr>
        <p:txBody>
          <a:bodyPr/>
          <a:lstStyle/>
          <a:p>
            <a:pPr eaLnBrk="1" hangingPunct="1">
              <a:buFont typeface="Wingdings" pitchFamily="2" charset="2"/>
              <a:buNone/>
              <a:defRPr/>
            </a:pPr>
            <a:r>
              <a:rPr lang="en-US" dirty="0" smtClean="0"/>
              <a:t>	</a:t>
            </a:r>
            <a:r>
              <a:rPr lang="en-US" dirty="0" smtClean="0">
                <a:latin typeface="Comic Sans MS" pitchFamily="66" charset="0"/>
              </a:rPr>
              <a:t>The lawsuit alleged that the </a:t>
            </a:r>
            <a:r>
              <a:rPr lang="en-US" u="sng" dirty="0" smtClean="0">
                <a:solidFill>
                  <a:schemeClr val="bg1">
                    <a:lumMod val="25000"/>
                  </a:schemeClr>
                </a:solidFill>
                <a:latin typeface="Comic Sans MS" pitchFamily="66" charset="0"/>
              </a:rPr>
              <a:t>PI misrepresented which researchers were working on particular grants;</a:t>
            </a:r>
            <a:r>
              <a:rPr lang="en-US" dirty="0" smtClean="0">
                <a:effectLst>
                  <a:outerShdw blurRad="38100" dist="38100" dir="2700000" algn="tl">
                    <a:srgbClr val="000000">
                      <a:alpha val="43137"/>
                    </a:srgbClr>
                  </a:outerShdw>
                </a:effectLst>
                <a:latin typeface="Comic Sans MS" pitchFamily="66" charset="0"/>
              </a:rPr>
              <a:t> </a:t>
            </a:r>
            <a:r>
              <a:rPr lang="en-US" dirty="0" smtClean="0">
                <a:latin typeface="Comic Sans MS" pitchFamily="66" charset="0"/>
              </a:rPr>
              <a:t>misapplied and fraudulently accounted for grant funds; falsified data from research; and submitted the same projects multiple times even if funded by other agencies.</a:t>
            </a:r>
          </a:p>
          <a:p>
            <a:pPr marL="0" indent="0" eaLnBrk="1" hangingPunct="1">
              <a:buNone/>
              <a:defRPr/>
            </a:pPr>
            <a:endParaRPr lang="en-US" sz="1800" dirty="0" smtClean="0">
              <a:latin typeface="Comic Sans MS" pitchFamily="66" charset="0"/>
            </a:endParaRPr>
          </a:p>
        </p:txBody>
      </p:sp>
      <p:sp>
        <p:nvSpPr>
          <p:cNvPr id="5" name="Oval 4"/>
          <p:cNvSpPr/>
          <p:nvPr/>
        </p:nvSpPr>
        <p:spPr bwMode="auto">
          <a:xfrm>
            <a:off x="76200" y="76200"/>
            <a:ext cx="8877300" cy="201549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False Claims </a:t>
            </a:r>
            <a:r>
              <a:rPr lang="en-US" sz="3600" b="0" dirty="0" smtClean="0">
                <a:solidFill>
                  <a:srgbClr val="FFFFFF"/>
                </a:solidFill>
                <a:latin typeface="Comic Sans MS" pitchFamily="66" charset="0"/>
              </a:rPr>
              <a:t>Act              Weill Medical College, Cornell</a:t>
            </a:r>
            <a:endParaRPr kumimoji="0" lang="en-US" sz="3600" b="0" i="0" u="none" strike="noStrike" cap="none" normalizeH="0" baseline="0" dirty="0" smtClean="0">
              <a:ln>
                <a:noFill/>
              </a:ln>
              <a:solidFill>
                <a:srgbClr val="FFFFFF"/>
              </a:solidFill>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Rectangle 3"/>
          <p:cNvSpPr>
            <a:spLocks noGrp="1" noChangeArrowheads="1"/>
          </p:cNvSpPr>
          <p:nvPr>
            <p:ph type="body" idx="1"/>
          </p:nvPr>
        </p:nvSpPr>
        <p:spPr>
          <a:xfrm>
            <a:off x="228600" y="2362200"/>
            <a:ext cx="8405812" cy="3810000"/>
          </a:xfrm>
        </p:spPr>
        <p:txBody>
          <a:bodyPr/>
          <a:lstStyle/>
          <a:p>
            <a:pPr eaLnBrk="1" hangingPunct="1">
              <a:buFont typeface="Wingdings" pitchFamily="2" charset="2"/>
              <a:buNone/>
              <a:defRPr/>
            </a:pPr>
            <a:r>
              <a:rPr lang="en-US" dirty="0" smtClean="0"/>
              <a:t>	</a:t>
            </a:r>
            <a:r>
              <a:rPr lang="en-US" dirty="0" smtClean="0">
                <a:latin typeface="Comic Sans MS" pitchFamily="66" charset="0"/>
              </a:rPr>
              <a:t>The lawsuit alleged that the PI misrepresented which researchers were working on particular grants;</a:t>
            </a:r>
            <a:r>
              <a:rPr lang="en-US" dirty="0" smtClean="0">
                <a:effectLst>
                  <a:outerShdw blurRad="38100" dist="38100" dir="2700000" algn="tl">
                    <a:srgbClr val="000000">
                      <a:alpha val="43137"/>
                    </a:srgbClr>
                  </a:outerShdw>
                </a:effectLst>
                <a:latin typeface="Comic Sans MS" pitchFamily="66" charset="0"/>
              </a:rPr>
              <a:t> </a:t>
            </a:r>
            <a:r>
              <a:rPr lang="en-US" u="sng" dirty="0" smtClean="0">
                <a:solidFill>
                  <a:schemeClr val="bg1">
                    <a:lumMod val="25000"/>
                  </a:schemeClr>
                </a:solidFill>
                <a:latin typeface="Comic Sans MS" pitchFamily="66" charset="0"/>
              </a:rPr>
              <a:t>misapplied and fraudulently accounted for grant funds</a:t>
            </a:r>
            <a:r>
              <a:rPr lang="en-US" dirty="0" smtClean="0">
                <a:latin typeface="Comic Sans MS" pitchFamily="66" charset="0"/>
              </a:rPr>
              <a:t>; falsified data from research; and submitted the same projects multiple times even if funded by other agencies.</a:t>
            </a:r>
          </a:p>
          <a:p>
            <a:pPr marL="0" indent="0" eaLnBrk="1" hangingPunct="1">
              <a:buNone/>
              <a:defRPr/>
            </a:pPr>
            <a:endParaRPr lang="en-US" sz="1800" dirty="0" smtClean="0">
              <a:latin typeface="Comic Sans MS" pitchFamily="66" charset="0"/>
            </a:endParaRPr>
          </a:p>
        </p:txBody>
      </p:sp>
      <p:sp>
        <p:nvSpPr>
          <p:cNvPr id="5" name="Oval 4"/>
          <p:cNvSpPr/>
          <p:nvPr/>
        </p:nvSpPr>
        <p:spPr bwMode="auto">
          <a:xfrm>
            <a:off x="76200" y="76200"/>
            <a:ext cx="8877300" cy="201549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False Claims </a:t>
            </a:r>
            <a:r>
              <a:rPr lang="en-US" sz="3600" b="0" dirty="0" smtClean="0">
                <a:solidFill>
                  <a:srgbClr val="FFFFFF"/>
                </a:solidFill>
                <a:latin typeface="Comic Sans MS" pitchFamily="66" charset="0"/>
              </a:rPr>
              <a:t>Act              Weill Medical College, Cornell</a:t>
            </a:r>
            <a:endParaRPr kumimoji="0" lang="en-US" sz="3600" b="0" i="0" u="none" strike="noStrike" cap="none" normalizeH="0" baseline="0" dirty="0" smtClean="0">
              <a:ln>
                <a:noFill/>
              </a:ln>
              <a:solidFill>
                <a:srgbClr val="FFFFFF"/>
              </a:solidFill>
            </a:endParaRPr>
          </a:p>
        </p:txBody>
      </p:sp>
    </p:spTree>
    <p:extLst>
      <p:ext uri="{BB962C8B-B14F-4D97-AF65-F5344CB8AC3E}">
        <p14:creationId xmlns:p14="http://schemas.microsoft.com/office/powerpoint/2010/main" val="115812841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Rectangle 3"/>
          <p:cNvSpPr>
            <a:spLocks noGrp="1" noChangeArrowheads="1"/>
          </p:cNvSpPr>
          <p:nvPr>
            <p:ph type="body" idx="1"/>
          </p:nvPr>
        </p:nvSpPr>
        <p:spPr>
          <a:xfrm>
            <a:off x="228600" y="2362200"/>
            <a:ext cx="8405812" cy="3810000"/>
          </a:xfrm>
        </p:spPr>
        <p:txBody>
          <a:bodyPr/>
          <a:lstStyle/>
          <a:p>
            <a:pPr eaLnBrk="1" hangingPunct="1">
              <a:buFont typeface="Wingdings" pitchFamily="2" charset="2"/>
              <a:buNone/>
              <a:defRPr/>
            </a:pPr>
            <a:r>
              <a:rPr lang="en-US" dirty="0" smtClean="0"/>
              <a:t>	</a:t>
            </a:r>
            <a:r>
              <a:rPr lang="en-US" dirty="0" smtClean="0">
                <a:latin typeface="Comic Sans MS" pitchFamily="66" charset="0"/>
              </a:rPr>
              <a:t>The lawsuit alleged that the PI misrepresented which researchers were working on particular grants;</a:t>
            </a:r>
            <a:r>
              <a:rPr lang="en-US" dirty="0" smtClean="0">
                <a:effectLst>
                  <a:outerShdw blurRad="38100" dist="38100" dir="2700000" algn="tl">
                    <a:srgbClr val="000000">
                      <a:alpha val="43137"/>
                    </a:srgbClr>
                  </a:outerShdw>
                </a:effectLst>
                <a:latin typeface="Comic Sans MS" pitchFamily="66" charset="0"/>
              </a:rPr>
              <a:t> </a:t>
            </a:r>
            <a:r>
              <a:rPr lang="en-US" dirty="0" smtClean="0">
                <a:latin typeface="Comic Sans MS" pitchFamily="66" charset="0"/>
              </a:rPr>
              <a:t>misapplied and fraudulently accounted for grant funds; </a:t>
            </a:r>
            <a:r>
              <a:rPr lang="en-US" u="sng" dirty="0" smtClean="0">
                <a:solidFill>
                  <a:schemeClr val="bg1">
                    <a:lumMod val="25000"/>
                  </a:schemeClr>
                </a:solidFill>
                <a:latin typeface="Comic Sans MS" pitchFamily="66" charset="0"/>
              </a:rPr>
              <a:t>falsified data from research</a:t>
            </a:r>
            <a:r>
              <a:rPr lang="en-US" dirty="0" smtClean="0">
                <a:latin typeface="Comic Sans MS" pitchFamily="66" charset="0"/>
              </a:rPr>
              <a:t>; and submitted the same projects multiple times even if funded by other agencies.</a:t>
            </a:r>
          </a:p>
          <a:p>
            <a:pPr marL="0" indent="0" eaLnBrk="1" hangingPunct="1">
              <a:buNone/>
              <a:defRPr/>
            </a:pPr>
            <a:endParaRPr lang="en-US" sz="1800" dirty="0" smtClean="0">
              <a:latin typeface="Comic Sans MS" pitchFamily="66" charset="0"/>
            </a:endParaRPr>
          </a:p>
        </p:txBody>
      </p:sp>
      <p:sp>
        <p:nvSpPr>
          <p:cNvPr id="5" name="Oval 4"/>
          <p:cNvSpPr/>
          <p:nvPr/>
        </p:nvSpPr>
        <p:spPr bwMode="auto">
          <a:xfrm>
            <a:off x="76200" y="76200"/>
            <a:ext cx="8877300" cy="201549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False Claims </a:t>
            </a:r>
            <a:r>
              <a:rPr lang="en-US" sz="3600" b="0" dirty="0" smtClean="0">
                <a:solidFill>
                  <a:srgbClr val="FFFFFF"/>
                </a:solidFill>
                <a:latin typeface="Comic Sans MS" pitchFamily="66" charset="0"/>
              </a:rPr>
              <a:t>Act              Weill Medical College, Cornell</a:t>
            </a:r>
            <a:endParaRPr kumimoji="0" lang="en-US" sz="3600" b="0" i="0" u="none" strike="noStrike" cap="none" normalizeH="0" baseline="0" dirty="0" smtClean="0">
              <a:ln>
                <a:noFill/>
              </a:ln>
              <a:solidFill>
                <a:srgbClr val="FFFFFF"/>
              </a:solidFill>
            </a:endParaRPr>
          </a:p>
        </p:txBody>
      </p:sp>
    </p:spTree>
    <p:extLst>
      <p:ext uri="{BB962C8B-B14F-4D97-AF65-F5344CB8AC3E}">
        <p14:creationId xmlns:p14="http://schemas.microsoft.com/office/powerpoint/2010/main" val="115812841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Rectangle 3"/>
          <p:cNvSpPr>
            <a:spLocks noGrp="1" noChangeArrowheads="1"/>
          </p:cNvSpPr>
          <p:nvPr>
            <p:ph type="body" idx="1"/>
          </p:nvPr>
        </p:nvSpPr>
        <p:spPr>
          <a:xfrm>
            <a:off x="228600" y="2362200"/>
            <a:ext cx="8405812" cy="3810000"/>
          </a:xfrm>
        </p:spPr>
        <p:txBody>
          <a:bodyPr/>
          <a:lstStyle/>
          <a:p>
            <a:pPr eaLnBrk="1" hangingPunct="1">
              <a:buFont typeface="Wingdings" pitchFamily="2" charset="2"/>
              <a:buNone/>
              <a:defRPr/>
            </a:pPr>
            <a:r>
              <a:rPr lang="en-US" dirty="0" smtClean="0"/>
              <a:t>	</a:t>
            </a:r>
            <a:r>
              <a:rPr lang="en-US" dirty="0" smtClean="0">
                <a:latin typeface="Comic Sans MS" pitchFamily="66" charset="0"/>
              </a:rPr>
              <a:t>The lawsuit alleged that the PI misrepresented which researchers were working on particular grants;</a:t>
            </a:r>
            <a:r>
              <a:rPr lang="en-US" dirty="0" smtClean="0">
                <a:effectLst>
                  <a:outerShdw blurRad="38100" dist="38100" dir="2700000" algn="tl">
                    <a:srgbClr val="000000">
                      <a:alpha val="43137"/>
                    </a:srgbClr>
                  </a:outerShdw>
                </a:effectLst>
                <a:latin typeface="Comic Sans MS" pitchFamily="66" charset="0"/>
              </a:rPr>
              <a:t> </a:t>
            </a:r>
            <a:r>
              <a:rPr lang="en-US" dirty="0" smtClean="0">
                <a:latin typeface="Comic Sans MS" pitchFamily="66" charset="0"/>
              </a:rPr>
              <a:t>misapplied and fraudulently accounted for grant funds; falsified data from research; and </a:t>
            </a:r>
            <a:r>
              <a:rPr lang="en-US" u="sng" dirty="0" smtClean="0">
                <a:solidFill>
                  <a:schemeClr val="bg1">
                    <a:lumMod val="25000"/>
                  </a:schemeClr>
                </a:solidFill>
                <a:latin typeface="Comic Sans MS" pitchFamily="66" charset="0"/>
              </a:rPr>
              <a:t>submitted the same projects multiple times even if funded by other agencies</a:t>
            </a:r>
            <a:r>
              <a:rPr lang="en-US" dirty="0" smtClean="0">
                <a:latin typeface="Comic Sans MS" pitchFamily="66" charset="0"/>
              </a:rPr>
              <a:t>.</a:t>
            </a:r>
          </a:p>
          <a:p>
            <a:pPr marL="0" indent="0" eaLnBrk="1" hangingPunct="1">
              <a:buNone/>
              <a:defRPr/>
            </a:pPr>
            <a:endParaRPr lang="en-US" sz="1800" dirty="0" smtClean="0">
              <a:latin typeface="Comic Sans MS" pitchFamily="66" charset="0"/>
            </a:endParaRPr>
          </a:p>
        </p:txBody>
      </p:sp>
      <p:sp>
        <p:nvSpPr>
          <p:cNvPr id="5" name="Oval 4"/>
          <p:cNvSpPr/>
          <p:nvPr/>
        </p:nvSpPr>
        <p:spPr bwMode="auto">
          <a:xfrm>
            <a:off x="76200" y="76200"/>
            <a:ext cx="8877300" cy="201549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False Claims </a:t>
            </a:r>
            <a:r>
              <a:rPr lang="en-US" sz="3600" b="0" dirty="0" smtClean="0">
                <a:solidFill>
                  <a:srgbClr val="FFFFFF"/>
                </a:solidFill>
                <a:latin typeface="Comic Sans MS" pitchFamily="66" charset="0"/>
              </a:rPr>
              <a:t>Act              Weill Medical College, Cornell</a:t>
            </a:r>
            <a:endParaRPr kumimoji="0" lang="en-US" sz="3600" b="0" i="0" u="none" strike="noStrike" cap="none" normalizeH="0" baseline="0" dirty="0" smtClean="0">
              <a:ln>
                <a:noFill/>
              </a:ln>
              <a:solidFill>
                <a:srgbClr val="FFFFFF"/>
              </a:solidFill>
            </a:endParaRPr>
          </a:p>
        </p:txBody>
      </p:sp>
      <p:sp>
        <p:nvSpPr>
          <p:cNvPr id="2" name="TextBox 1"/>
          <p:cNvSpPr txBox="1"/>
          <p:nvPr/>
        </p:nvSpPr>
        <p:spPr>
          <a:xfrm>
            <a:off x="1219200" y="5943600"/>
            <a:ext cx="6019800" cy="923330"/>
          </a:xfrm>
          <a:prstGeom prst="rect">
            <a:avLst/>
          </a:prstGeom>
          <a:noFill/>
        </p:spPr>
        <p:txBody>
          <a:bodyPr wrap="square" rtlCol="0">
            <a:spAutoFit/>
          </a:bodyPr>
          <a:lstStyle/>
          <a:p>
            <a:pPr>
              <a:buNone/>
            </a:pPr>
            <a:r>
              <a:rPr lang="en-US" sz="3600" b="0" dirty="0">
                <a:solidFill>
                  <a:srgbClr val="C00000"/>
                </a:solidFill>
                <a:latin typeface="Comic Sans MS" pitchFamily="66" charset="0"/>
              </a:rPr>
              <a:t>$2.6 million settlement!</a:t>
            </a:r>
          </a:p>
          <a:p>
            <a:endParaRPr lang="en-US" b="0" dirty="0">
              <a:latin typeface="Comic Sans MS" pitchFamily="66" charset="0"/>
            </a:endParaRPr>
          </a:p>
        </p:txBody>
      </p:sp>
    </p:spTree>
    <p:extLst>
      <p:ext uri="{BB962C8B-B14F-4D97-AF65-F5344CB8AC3E}">
        <p14:creationId xmlns:p14="http://schemas.microsoft.com/office/powerpoint/2010/main" val="1158128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8" name="Rectangle 3"/>
          <p:cNvSpPr>
            <a:spLocks noGrp="1" noChangeArrowheads="1"/>
          </p:cNvSpPr>
          <p:nvPr>
            <p:ph type="body" idx="1"/>
          </p:nvPr>
        </p:nvSpPr>
        <p:spPr>
          <a:xfrm>
            <a:off x="0" y="1285875"/>
            <a:ext cx="8915400" cy="4733925"/>
          </a:xfrm>
        </p:spPr>
        <p:txBody>
          <a:bodyPr/>
          <a:lstStyle/>
          <a:p>
            <a:pPr eaLnBrk="1" hangingPunct="1">
              <a:buFont typeface="Wingdings" pitchFamily="2" charset="2"/>
              <a:buNone/>
              <a:defRPr/>
            </a:pPr>
            <a:endParaRPr lang="en-US" dirty="0" smtClean="0"/>
          </a:p>
          <a:p>
            <a:pPr eaLnBrk="1" hangingPunct="1">
              <a:buFont typeface="Wingdings" pitchFamily="2" charset="2"/>
              <a:buNone/>
              <a:defRPr/>
            </a:pPr>
            <a:r>
              <a:rPr lang="en-US" dirty="0" smtClean="0"/>
              <a:t>	</a:t>
            </a:r>
            <a:r>
              <a:rPr lang="en-US" dirty="0" smtClean="0">
                <a:latin typeface="Comic Sans MS" pitchFamily="66" charset="0"/>
              </a:rPr>
              <a:t>Yale researchers allegedly spent down remaining grant funds near the expiration dates via </a:t>
            </a:r>
            <a:r>
              <a:rPr lang="en-US" u="sng" dirty="0" smtClean="0">
                <a:solidFill>
                  <a:srgbClr val="C00000"/>
                </a:solidFill>
                <a:latin typeface="Comic Sans MS" pitchFamily="66" charset="0"/>
              </a:rPr>
              <a:t>cost transfers</a:t>
            </a:r>
            <a:r>
              <a:rPr lang="en-US" dirty="0" smtClean="0">
                <a:solidFill>
                  <a:srgbClr val="C00000"/>
                </a:solidFill>
                <a:latin typeface="Comic Sans MS" pitchFamily="66" charset="0"/>
              </a:rPr>
              <a:t> </a:t>
            </a:r>
            <a:r>
              <a:rPr lang="en-US" dirty="0" smtClean="0">
                <a:latin typeface="Comic Sans MS" pitchFamily="66" charset="0"/>
              </a:rPr>
              <a:t>that were deemed not “allocable”, i.e., the costs did not relate to the work of that specific project.  </a:t>
            </a:r>
          </a:p>
          <a:p>
            <a:pPr eaLnBrk="1" hangingPunct="1">
              <a:buFont typeface="Wingdings" pitchFamily="2" charset="2"/>
              <a:buNone/>
              <a:defRPr/>
            </a:pPr>
            <a:endParaRPr lang="en-US" sz="1200" dirty="0" smtClean="0">
              <a:latin typeface="Comic Sans MS" pitchFamily="66" charset="0"/>
            </a:endParaRPr>
          </a:p>
          <a:p>
            <a:pPr eaLnBrk="1" hangingPunct="1">
              <a:buFont typeface="Wingdings" pitchFamily="2" charset="2"/>
              <a:buNone/>
              <a:defRPr/>
            </a:pPr>
            <a:r>
              <a:rPr lang="en-US" dirty="0">
                <a:solidFill>
                  <a:schemeClr val="bg1">
                    <a:lumMod val="25000"/>
                  </a:schemeClr>
                </a:solidFill>
                <a:latin typeface="Comic Sans MS" pitchFamily="66" charset="0"/>
              </a:rPr>
              <a:t>	</a:t>
            </a:r>
            <a:r>
              <a:rPr lang="en-US" u="sng" dirty="0" smtClean="0">
                <a:solidFill>
                  <a:schemeClr val="bg1">
                    <a:lumMod val="25000"/>
                  </a:schemeClr>
                </a:solidFill>
                <a:latin typeface="Comic Sans MS" pitchFamily="66" charset="0"/>
              </a:rPr>
              <a:t>Note</a:t>
            </a:r>
            <a:r>
              <a:rPr lang="en-US" dirty="0" smtClean="0">
                <a:latin typeface="Comic Sans MS" pitchFamily="66" charset="0"/>
              </a:rPr>
              <a:t>: Federal regulations require that unspent fund balances at the end of a grant be returned to the Government.</a:t>
            </a:r>
          </a:p>
        </p:txBody>
      </p:sp>
      <p:sp>
        <p:nvSpPr>
          <p:cNvPr id="5" name="Oval 4"/>
          <p:cNvSpPr/>
          <p:nvPr/>
        </p:nvSpPr>
        <p:spPr bwMode="auto">
          <a:xfrm>
            <a:off x="190500" y="118110"/>
            <a:ext cx="8724900" cy="148209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False Claims </a:t>
            </a:r>
            <a:r>
              <a:rPr lang="en-US" sz="3600" b="0" dirty="0" smtClean="0">
                <a:solidFill>
                  <a:srgbClr val="FFFFFF"/>
                </a:solidFill>
                <a:latin typeface="Comic Sans MS" pitchFamily="66" charset="0"/>
              </a:rPr>
              <a:t>Act            Yale University</a:t>
            </a:r>
            <a:endParaRPr kumimoji="0" lang="en-US" sz="3600" b="0" i="0" u="none" strike="noStrike" cap="none" normalizeH="0" baseline="0" dirty="0" smtClean="0">
              <a:ln>
                <a:noFill/>
              </a:ln>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7348">
                                            <p:txEl>
                                              <p:pRg st="3" end="3"/>
                                            </p:txEl>
                                          </p:spTgt>
                                        </p:tgtEl>
                                        <p:attrNameLst>
                                          <p:attrName>style.visibility</p:attrName>
                                        </p:attrNameLst>
                                      </p:cBhvr>
                                      <p:to>
                                        <p:strVal val="visible"/>
                                      </p:to>
                                    </p:set>
                                    <p:anim calcmode="lin" valueType="num">
                                      <p:cBhvr>
                                        <p:cTn id="7" dur="500" fill="hold"/>
                                        <p:tgtEl>
                                          <p:spTgt spid="57348">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57348">
                                            <p:txEl>
                                              <p:pRg st="3" end="3"/>
                                            </p:txEl>
                                          </p:spTgt>
                                        </p:tgtEl>
                                        <p:attrNameLst>
                                          <p:attrName>ppt_h</p:attrName>
                                        </p:attrNameLst>
                                      </p:cBhvr>
                                      <p:tavLst>
                                        <p:tav tm="0">
                                          <p:val>
                                            <p:fltVal val="0"/>
                                          </p:val>
                                        </p:tav>
                                        <p:tav tm="100000">
                                          <p:val>
                                            <p:strVal val="#ppt_h"/>
                                          </p:val>
                                        </p:tav>
                                      </p:tavLst>
                                    </p:anim>
                                    <p:animEffect transition="in" filter="fade">
                                      <p:cBhvr>
                                        <p:cTn id="9" dur="500"/>
                                        <p:tgtEl>
                                          <p:spTgt spid="5734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3"/>
          <p:cNvSpPr>
            <a:spLocks noGrp="1" noChangeArrowheads="1"/>
          </p:cNvSpPr>
          <p:nvPr>
            <p:ph type="body" idx="1"/>
          </p:nvPr>
        </p:nvSpPr>
        <p:spPr>
          <a:xfrm>
            <a:off x="152400" y="1600200"/>
            <a:ext cx="8991600" cy="4953000"/>
          </a:xfrm>
        </p:spPr>
        <p:txBody>
          <a:bodyPr/>
          <a:lstStyle/>
          <a:p>
            <a:pPr eaLnBrk="1" hangingPunct="1">
              <a:buClrTx/>
              <a:buFont typeface="Book Antiqua" pitchFamily="18" charset="0"/>
              <a:buChar char="■"/>
              <a:defRPr/>
            </a:pPr>
            <a:r>
              <a:rPr lang="en-US" dirty="0" smtClean="0">
                <a:solidFill>
                  <a:srgbClr val="C00000"/>
                </a:solidFill>
                <a:latin typeface="Comic Sans MS" pitchFamily="66" charset="0"/>
              </a:rPr>
              <a:t>$7.6 million final settlement </a:t>
            </a:r>
            <a:r>
              <a:rPr lang="en-US" dirty="0" smtClean="0">
                <a:latin typeface="Comic Sans MS" pitchFamily="66" charset="0"/>
              </a:rPr>
              <a:t>- $3.8 million actual plus $3.8 million punitive damages.</a:t>
            </a:r>
          </a:p>
          <a:p>
            <a:pPr eaLnBrk="1" hangingPunct="1">
              <a:buClrTx/>
              <a:buFont typeface="Book Antiqua" pitchFamily="18" charset="0"/>
              <a:buChar char="■"/>
              <a:defRPr/>
            </a:pPr>
            <a:endParaRPr lang="en-US" sz="1000" dirty="0" smtClean="0">
              <a:latin typeface="Comic Sans MS" pitchFamily="66" charset="0"/>
            </a:endParaRPr>
          </a:p>
          <a:p>
            <a:pPr eaLnBrk="1" hangingPunct="1">
              <a:buClrTx/>
              <a:buFont typeface="Book Antiqua" pitchFamily="18" charset="0"/>
              <a:buChar char="■"/>
              <a:defRPr/>
            </a:pPr>
            <a:r>
              <a:rPr lang="en-US" dirty="0" smtClean="0">
                <a:latin typeface="Comic Sans MS" pitchFamily="66" charset="0"/>
              </a:rPr>
              <a:t>No criminal charges were brought.</a:t>
            </a:r>
          </a:p>
          <a:p>
            <a:pPr eaLnBrk="1" hangingPunct="1">
              <a:buClrTx/>
              <a:buFont typeface="Book Antiqua" pitchFamily="18" charset="0"/>
              <a:buChar char="■"/>
              <a:defRPr/>
            </a:pPr>
            <a:endParaRPr lang="en-US" sz="1000" dirty="0" smtClean="0">
              <a:latin typeface="Comic Sans MS" pitchFamily="66" charset="0"/>
            </a:endParaRPr>
          </a:p>
          <a:p>
            <a:pPr eaLnBrk="1" hangingPunct="1">
              <a:buClrTx/>
              <a:buFont typeface="Book Antiqua" pitchFamily="18" charset="0"/>
              <a:buChar char="■"/>
              <a:defRPr/>
            </a:pPr>
            <a:r>
              <a:rPr lang="en-US" dirty="0">
                <a:latin typeface="Comic Sans MS" pitchFamily="66" charset="0"/>
              </a:rPr>
              <a:t>T</a:t>
            </a:r>
            <a:r>
              <a:rPr lang="en-US" dirty="0" smtClean="0">
                <a:latin typeface="Comic Sans MS" pitchFamily="66" charset="0"/>
              </a:rPr>
              <a:t>he Government acknowledged Yale’s cooperation in the investigation and its ongoing efforts at reform.</a:t>
            </a:r>
          </a:p>
          <a:p>
            <a:pPr eaLnBrk="1" hangingPunct="1">
              <a:buClrTx/>
              <a:buFont typeface="Book Antiqua" pitchFamily="18" charset="0"/>
              <a:buChar char="■"/>
              <a:defRPr/>
            </a:pPr>
            <a:endParaRPr lang="en-US" sz="1000" dirty="0" smtClean="0">
              <a:latin typeface="Comic Sans MS" pitchFamily="66" charset="0"/>
            </a:endParaRPr>
          </a:p>
          <a:p>
            <a:pPr eaLnBrk="1" hangingPunct="1">
              <a:buClrTx/>
              <a:buFont typeface="Book Antiqua" pitchFamily="18" charset="0"/>
              <a:buChar char="■"/>
              <a:defRPr/>
            </a:pPr>
            <a:r>
              <a:rPr lang="en-US" dirty="0" smtClean="0">
                <a:latin typeface="Comic Sans MS" pitchFamily="66" charset="0"/>
              </a:rPr>
              <a:t>It is likely that Yale’s consulting &amp; legal fees exceeded the final settlement amount.</a:t>
            </a:r>
          </a:p>
          <a:p>
            <a:pPr eaLnBrk="1" hangingPunct="1">
              <a:buClrTx/>
              <a:defRPr/>
            </a:pPr>
            <a:endParaRPr lang="en-US" dirty="0" smtClean="0"/>
          </a:p>
        </p:txBody>
      </p:sp>
      <p:sp>
        <p:nvSpPr>
          <p:cNvPr id="5" name="Oval 4"/>
          <p:cNvSpPr/>
          <p:nvPr/>
        </p:nvSpPr>
        <p:spPr bwMode="auto">
          <a:xfrm>
            <a:off x="190500" y="118110"/>
            <a:ext cx="8724900" cy="148209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False Claims </a:t>
            </a:r>
            <a:r>
              <a:rPr lang="en-US" sz="3600" b="0" dirty="0" smtClean="0">
                <a:solidFill>
                  <a:srgbClr val="FFFFFF"/>
                </a:solidFill>
                <a:latin typeface="Comic Sans MS" pitchFamily="66" charset="0"/>
              </a:rPr>
              <a:t>Act            Yale University</a:t>
            </a:r>
            <a:endParaRPr kumimoji="0" lang="en-US" sz="3600" b="0" i="0" u="none" strike="noStrike" cap="none" normalizeH="0" baseline="0" dirty="0" smtClean="0">
              <a:ln>
                <a:noFill/>
              </a:ln>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01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01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301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type="body" idx="1"/>
          </p:nvPr>
        </p:nvSpPr>
        <p:spPr>
          <a:xfrm>
            <a:off x="152400" y="2362200"/>
            <a:ext cx="8839200" cy="4267200"/>
          </a:xfrm>
        </p:spPr>
        <p:txBody>
          <a:bodyPr/>
          <a:lstStyle/>
          <a:p>
            <a:pPr>
              <a:lnSpc>
                <a:spcPct val="90000"/>
              </a:lnSpc>
              <a:buNone/>
              <a:defRPr/>
            </a:pPr>
            <a:r>
              <a:rPr lang="en-US" dirty="0" smtClean="0">
                <a:solidFill>
                  <a:schemeClr val="bg1">
                    <a:lumMod val="25000"/>
                  </a:schemeClr>
                </a:solidFill>
                <a:latin typeface="Comic Sans MS" pitchFamily="66" charset="0"/>
              </a:rPr>
              <a:t>	</a:t>
            </a:r>
            <a:r>
              <a:rPr lang="en-US" dirty="0" smtClean="0">
                <a:latin typeface="Comic Sans MS" pitchFamily="66" charset="0"/>
              </a:rPr>
              <a:t>Many</a:t>
            </a:r>
            <a:r>
              <a:rPr lang="en-US" dirty="0" smtClean="0">
                <a:solidFill>
                  <a:schemeClr val="bg1">
                    <a:lumMod val="25000"/>
                  </a:schemeClr>
                </a:solidFill>
                <a:latin typeface="Comic Sans MS" pitchFamily="66" charset="0"/>
              </a:rPr>
              <a:t> </a:t>
            </a:r>
            <a:r>
              <a:rPr lang="en-US" dirty="0" smtClean="0">
                <a:latin typeface="Comic Sans MS" pitchFamily="66" charset="0"/>
              </a:rPr>
              <a:t>False </a:t>
            </a:r>
            <a:r>
              <a:rPr lang="en-US" dirty="0" smtClean="0">
                <a:latin typeface="Comic Sans MS" pitchFamily="66" charset="0"/>
              </a:rPr>
              <a:t>Claims Act suits </a:t>
            </a:r>
            <a:r>
              <a:rPr lang="en-US" dirty="0" smtClean="0">
                <a:latin typeface="Comic Sans MS" pitchFamily="66" charset="0"/>
              </a:rPr>
              <a:t>allege </a:t>
            </a:r>
            <a:r>
              <a:rPr lang="en-US" dirty="0" smtClean="0">
                <a:latin typeface="Comic Sans MS" pitchFamily="66" charset="0"/>
              </a:rPr>
              <a:t>that:</a:t>
            </a:r>
          </a:p>
          <a:p>
            <a:pPr>
              <a:lnSpc>
                <a:spcPct val="90000"/>
              </a:lnSpc>
              <a:buNone/>
              <a:defRPr/>
            </a:pPr>
            <a:endParaRPr lang="en-US" sz="800" dirty="0" smtClean="0">
              <a:latin typeface="Comic Sans MS" pitchFamily="66" charset="0"/>
            </a:endParaRPr>
          </a:p>
          <a:p>
            <a:pPr lvl="1">
              <a:lnSpc>
                <a:spcPct val="90000"/>
              </a:lnSpc>
              <a:buClr>
                <a:schemeClr val="bg1">
                  <a:lumMod val="25000"/>
                </a:schemeClr>
              </a:buClr>
              <a:buFont typeface="Arial" pitchFamily="34" charset="0"/>
              <a:buChar char="•"/>
              <a:defRPr/>
            </a:pPr>
            <a:r>
              <a:rPr lang="en-US" dirty="0" smtClean="0">
                <a:latin typeface="Comic Sans MS" pitchFamily="66" charset="0"/>
              </a:rPr>
              <a:t> Researchers </a:t>
            </a:r>
            <a:r>
              <a:rPr lang="en-US" dirty="0">
                <a:latin typeface="Comic Sans MS" pitchFamily="66" charset="0"/>
              </a:rPr>
              <a:t>spent less time working </a:t>
            </a:r>
            <a:r>
              <a:rPr lang="en-US" dirty="0" smtClean="0">
                <a:latin typeface="Comic Sans MS" pitchFamily="66" charset="0"/>
              </a:rPr>
              <a:t>on   	grants than the proposal promised </a:t>
            </a:r>
            <a:r>
              <a:rPr lang="en-US" u="sng" dirty="0" smtClean="0">
                <a:latin typeface="Comic Sans MS" pitchFamily="66" charset="0"/>
              </a:rPr>
              <a:t>or </a:t>
            </a:r>
          </a:p>
          <a:p>
            <a:pPr lvl="1">
              <a:lnSpc>
                <a:spcPct val="90000"/>
              </a:lnSpc>
              <a:buClr>
                <a:schemeClr val="bg1">
                  <a:lumMod val="25000"/>
                </a:schemeClr>
              </a:buClr>
              <a:buFont typeface="Arial" pitchFamily="34" charset="0"/>
              <a:buChar char="•"/>
              <a:defRPr/>
            </a:pPr>
            <a:r>
              <a:rPr lang="en-US" dirty="0" smtClean="0">
                <a:latin typeface="Comic Sans MS" pitchFamily="66" charset="0"/>
              </a:rPr>
              <a:t> The </a:t>
            </a:r>
            <a:r>
              <a:rPr lang="en-US" dirty="0">
                <a:latin typeface="Comic Sans MS" pitchFamily="66" charset="0"/>
              </a:rPr>
              <a:t>grant </a:t>
            </a:r>
            <a:r>
              <a:rPr lang="en-US" dirty="0" smtClean="0">
                <a:latin typeface="Comic Sans MS" pitchFamily="66" charset="0"/>
              </a:rPr>
              <a:t>was charged for someone who 	didn’t work </a:t>
            </a:r>
            <a:r>
              <a:rPr lang="en-US" dirty="0">
                <a:latin typeface="Comic Sans MS" pitchFamily="66" charset="0"/>
              </a:rPr>
              <a:t>on the grant</a:t>
            </a:r>
            <a:r>
              <a:rPr lang="en-US" dirty="0" smtClean="0">
                <a:latin typeface="Comic Sans MS" pitchFamily="66" charset="0"/>
              </a:rPr>
              <a:t>.</a:t>
            </a:r>
          </a:p>
          <a:p>
            <a:pPr lvl="1">
              <a:lnSpc>
                <a:spcPct val="90000"/>
              </a:lnSpc>
              <a:buClr>
                <a:schemeClr val="bg1">
                  <a:lumMod val="25000"/>
                </a:schemeClr>
              </a:buClr>
              <a:buFont typeface="Arial" pitchFamily="34" charset="0"/>
              <a:buChar char="•"/>
              <a:defRPr/>
            </a:pPr>
            <a:endParaRPr lang="en-US" sz="800" dirty="0" smtClean="0">
              <a:latin typeface="Comic Sans MS" pitchFamily="66" charset="0"/>
            </a:endParaRPr>
          </a:p>
          <a:p>
            <a:pPr marL="457200" lvl="1" indent="0" algn="ctr">
              <a:lnSpc>
                <a:spcPct val="90000"/>
              </a:lnSpc>
              <a:buNone/>
              <a:defRPr/>
            </a:pPr>
            <a:endParaRPr lang="en-US" dirty="0" smtClean="0">
              <a:latin typeface="Comic Sans MS" pitchFamily="66" charset="0"/>
            </a:endParaRPr>
          </a:p>
          <a:p>
            <a:pPr marL="457200" lvl="1" indent="0">
              <a:lnSpc>
                <a:spcPct val="90000"/>
              </a:lnSpc>
              <a:buNone/>
              <a:defRPr/>
            </a:pPr>
            <a:r>
              <a:rPr lang="en-US" sz="3600" dirty="0" smtClean="0">
                <a:solidFill>
                  <a:srgbClr val="C00000"/>
                </a:solidFill>
                <a:latin typeface="Comic Sans MS" pitchFamily="66" charset="0"/>
              </a:rPr>
              <a:t>Resulting in </a:t>
            </a:r>
            <a:r>
              <a:rPr lang="en-US" sz="3600" dirty="0" smtClean="0">
                <a:solidFill>
                  <a:srgbClr val="C00000"/>
                </a:solidFill>
                <a:latin typeface="Comic Sans MS" pitchFamily="66" charset="0"/>
              </a:rPr>
              <a:t>overstatement </a:t>
            </a:r>
            <a:r>
              <a:rPr lang="en-US" sz="3600" dirty="0">
                <a:solidFill>
                  <a:srgbClr val="C00000"/>
                </a:solidFill>
                <a:latin typeface="Comic Sans MS" pitchFamily="66" charset="0"/>
              </a:rPr>
              <a:t>of </a:t>
            </a:r>
            <a:r>
              <a:rPr lang="en-US" sz="3600" dirty="0" smtClean="0">
                <a:solidFill>
                  <a:srgbClr val="C00000"/>
                </a:solidFill>
                <a:latin typeface="Comic Sans MS" pitchFamily="66" charset="0"/>
              </a:rPr>
              <a:t>effort!</a:t>
            </a:r>
            <a:endParaRPr lang="en-US" sz="3600" dirty="0">
              <a:solidFill>
                <a:srgbClr val="C00000"/>
              </a:solidFill>
              <a:latin typeface="Comic Sans MS" pitchFamily="66" charset="0"/>
            </a:endParaRPr>
          </a:p>
        </p:txBody>
      </p:sp>
      <p:sp>
        <p:nvSpPr>
          <p:cNvPr id="4" name="Oval 3"/>
          <p:cNvSpPr/>
          <p:nvPr/>
        </p:nvSpPr>
        <p:spPr bwMode="auto">
          <a:xfrm>
            <a:off x="76200" y="76200"/>
            <a:ext cx="8827770" cy="198120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False Claims </a:t>
            </a:r>
            <a:r>
              <a:rPr lang="en-US" sz="3600" b="0" dirty="0" smtClean="0">
                <a:solidFill>
                  <a:srgbClr val="FFFFFF"/>
                </a:solidFill>
                <a:latin typeface="Comic Sans MS" pitchFamily="66" charset="0"/>
              </a:rPr>
              <a:t>Act Suits Involving Falsified Effort Reporting</a:t>
            </a:r>
            <a:endParaRPr kumimoji="0" lang="en-US" sz="3600" b="0" i="0" u="none" strike="noStrike" cap="none" normalizeH="0" baseline="0" dirty="0" smtClean="0">
              <a:ln>
                <a:noFill/>
              </a:ln>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9395">
                                            <p:txEl>
                                              <p:pRg st="6" end="6"/>
                                            </p:txEl>
                                          </p:spTgt>
                                        </p:tgtEl>
                                        <p:attrNameLst>
                                          <p:attrName>style.visibility</p:attrName>
                                        </p:attrNameLst>
                                      </p:cBhvr>
                                      <p:to>
                                        <p:strVal val="visible"/>
                                      </p:to>
                                    </p:set>
                                    <p:anim calcmode="lin" valueType="num">
                                      <p:cBhvr>
                                        <p:cTn id="7" dur="500" fill="hold"/>
                                        <p:tgtEl>
                                          <p:spTgt spid="59395">
                                            <p:txEl>
                                              <p:pRg st="6" end="6"/>
                                            </p:txEl>
                                          </p:spTgt>
                                        </p:tgtEl>
                                        <p:attrNameLst>
                                          <p:attrName>ppt_w</p:attrName>
                                        </p:attrNameLst>
                                      </p:cBhvr>
                                      <p:tavLst>
                                        <p:tav tm="0">
                                          <p:val>
                                            <p:fltVal val="0"/>
                                          </p:val>
                                        </p:tav>
                                        <p:tav tm="100000">
                                          <p:val>
                                            <p:strVal val="#ppt_w"/>
                                          </p:val>
                                        </p:tav>
                                      </p:tavLst>
                                    </p:anim>
                                    <p:anim calcmode="lin" valueType="num">
                                      <p:cBhvr>
                                        <p:cTn id="8" dur="500" fill="hold"/>
                                        <p:tgtEl>
                                          <p:spTgt spid="59395">
                                            <p:txEl>
                                              <p:pRg st="6" end="6"/>
                                            </p:txEl>
                                          </p:spTgt>
                                        </p:tgtEl>
                                        <p:attrNameLst>
                                          <p:attrName>ppt_h</p:attrName>
                                        </p:attrNameLst>
                                      </p:cBhvr>
                                      <p:tavLst>
                                        <p:tav tm="0">
                                          <p:val>
                                            <p:fltVal val="0"/>
                                          </p:val>
                                        </p:tav>
                                        <p:tav tm="100000">
                                          <p:val>
                                            <p:strVal val="#ppt_h"/>
                                          </p:val>
                                        </p:tav>
                                      </p:tavLst>
                                    </p:anim>
                                    <p:animEffect transition="in" filter="fade">
                                      <p:cBhvr>
                                        <p:cTn id="9" dur="500"/>
                                        <p:tgtEl>
                                          <p:spTgt spid="5939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87" name="Rectangle 3"/>
          <p:cNvSpPr>
            <a:spLocks noGrp="1" noChangeArrowheads="1"/>
          </p:cNvSpPr>
          <p:nvPr>
            <p:ph type="body" idx="1"/>
          </p:nvPr>
        </p:nvSpPr>
        <p:spPr>
          <a:xfrm>
            <a:off x="457200" y="2514600"/>
            <a:ext cx="3657600" cy="3352801"/>
          </a:xfrm>
        </p:spPr>
        <p:txBody>
          <a:bodyPr/>
          <a:lstStyle/>
          <a:p>
            <a:pPr>
              <a:buClrTx/>
              <a:buFont typeface="Wingdings" pitchFamily="2" charset="2"/>
              <a:buChar char="ü"/>
              <a:defRPr/>
            </a:pPr>
            <a:r>
              <a:rPr lang="en-US" sz="3600" dirty="0" smtClean="0">
                <a:effectLst>
                  <a:outerShdw blurRad="38100" dist="38100" dir="2700000" algn="tl">
                    <a:srgbClr val="000000">
                      <a:alpha val="43137"/>
                    </a:srgbClr>
                  </a:outerShdw>
                </a:effectLst>
                <a:latin typeface="Comic Sans MS" pitchFamily="66" charset="0"/>
              </a:rPr>
              <a:t>Trust</a:t>
            </a:r>
          </a:p>
          <a:p>
            <a:pPr>
              <a:buClrTx/>
              <a:buFont typeface="Wingdings" pitchFamily="2" charset="2"/>
              <a:buChar char="ü"/>
              <a:defRPr/>
            </a:pPr>
            <a:endParaRPr lang="en-US" sz="2000" dirty="0" smtClean="0">
              <a:effectLst>
                <a:outerShdw blurRad="38100" dist="38100" dir="2700000" algn="tl">
                  <a:srgbClr val="000000">
                    <a:alpha val="43137"/>
                  </a:srgbClr>
                </a:outerShdw>
              </a:effectLst>
              <a:latin typeface="Comic Sans MS" pitchFamily="66" charset="0"/>
            </a:endParaRPr>
          </a:p>
          <a:p>
            <a:pPr>
              <a:buClrTx/>
              <a:buFont typeface="Wingdings" pitchFamily="2" charset="2"/>
              <a:buChar char="ü"/>
              <a:defRPr/>
            </a:pPr>
            <a:r>
              <a:rPr lang="en-US" sz="3600" dirty="0" smtClean="0">
                <a:effectLst>
                  <a:outerShdw blurRad="38100" dist="38100" dir="2700000" algn="tl">
                    <a:srgbClr val="000000">
                      <a:alpha val="43137"/>
                    </a:srgbClr>
                  </a:outerShdw>
                </a:effectLst>
                <a:latin typeface="Comic Sans MS" pitchFamily="66" charset="0"/>
              </a:rPr>
              <a:t>Truth telling</a:t>
            </a:r>
          </a:p>
          <a:p>
            <a:pPr marL="0" indent="0">
              <a:buClrTx/>
              <a:buNone/>
              <a:defRPr/>
            </a:pPr>
            <a:endParaRPr lang="en-US" sz="2000" dirty="0" smtClean="0">
              <a:effectLst>
                <a:outerShdw blurRad="38100" dist="38100" dir="2700000" algn="tl">
                  <a:srgbClr val="000000">
                    <a:alpha val="43137"/>
                  </a:srgbClr>
                </a:outerShdw>
              </a:effectLst>
              <a:latin typeface="Comic Sans MS" pitchFamily="66" charset="0"/>
            </a:endParaRPr>
          </a:p>
          <a:p>
            <a:pPr>
              <a:buClrTx/>
              <a:buFont typeface="Wingdings" pitchFamily="2" charset="2"/>
              <a:buChar char="ü"/>
              <a:defRPr/>
            </a:pPr>
            <a:r>
              <a:rPr lang="en-US" sz="3600" dirty="0" smtClean="0">
                <a:effectLst>
                  <a:outerShdw blurRad="38100" dist="38100" dir="2700000" algn="tl">
                    <a:srgbClr val="000000">
                      <a:alpha val="43137"/>
                    </a:srgbClr>
                  </a:outerShdw>
                </a:effectLst>
                <a:latin typeface="Comic Sans MS" pitchFamily="66" charset="0"/>
              </a:rPr>
              <a:t>Ethics</a:t>
            </a:r>
          </a:p>
        </p:txBody>
      </p:sp>
      <p:sp>
        <p:nvSpPr>
          <p:cNvPr id="3" name="Rounded Rectangle 2"/>
          <p:cNvSpPr/>
          <p:nvPr/>
        </p:nvSpPr>
        <p:spPr bwMode="auto">
          <a:xfrm>
            <a:off x="4800600" y="2514600"/>
            <a:ext cx="3733800" cy="3352800"/>
          </a:xfrm>
          <a:prstGeom prst="roundRect">
            <a:avLst/>
          </a:prstGeom>
          <a:solidFill>
            <a:schemeClr val="bg1">
              <a:lumMod val="25000"/>
            </a:schemeClr>
          </a:solidFill>
          <a:ln w="38100" cap="flat" cmpd="sng" algn="ctr">
            <a:solidFill>
              <a:schemeClr val="tx1"/>
            </a:solidFill>
            <a:prstDash val="solid"/>
            <a:round/>
            <a:headEnd type="none" w="med" len="med"/>
            <a:tailEnd type="none" w="med" len="med"/>
          </a:ln>
          <a:effectLst>
            <a:glow rad="228600">
              <a:schemeClr val="accent4">
                <a:satMod val="175000"/>
                <a:alpha val="40000"/>
              </a:schemeClr>
            </a:glow>
            <a:innerShdw blurRad="63500" dist="50800" dir="18900000">
              <a:prstClr val="black">
                <a:alpha val="50000"/>
              </a:prstClr>
            </a:inn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None/>
              <a:tabLst>
                <a:tab pos="174625" algn="l"/>
              </a:tabLst>
            </a:pPr>
            <a:endParaRPr lang="en-US" sz="800" b="0" dirty="0">
              <a:solidFill>
                <a:srgbClr val="FFFFFF"/>
              </a:solidFill>
              <a:latin typeface="Comic Sans MS" pitchFamily="66" charset="0"/>
            </a:endParaRPr>
          </a:p>
          <a:p>
            <a:pPr>
              <a:buNone/>
              <a:tabLst>
                <a:tab pos="174625" algn="l"/>
              </a:tabLst>
            </a:pPr>
            <a:endParaRPr lang="en-US" sz="2000" b="0" dirty="0" smtClean="0">
              <a:solidFill>
                <a:srgbClr val="FFFFFF"/>
              </a:solidFill>
              <a:latin typeface="Comic Sans MS" pitchFamily="66" charset="0"/>
            </a:endParaRPr>
          </a:p>
          <a:p>
            <a:pPr>
              <a:buNone/>
              <a:tabLst>
                <a:tab pos="174625" algn="l"/>
              </a:tabLst>
            </a:pPr>
            <a:r>
              <a:rPr lang="en-US" sz="3200" b="0" dirty="0" smtClean="0">
                <a:solidFill>
                  <a:srgbClr val="FFFFFF"/>
                </a:solidFill>
                <a:latin typeface="Comic Sans MS" pitchFamily="66" charset="0"/>
              </a:rPr>
              <a:t>We rely upon “ethics” to</a:t>
            </a:r>
            <a:r>
              <a:rPr kumimoji="0" lang="en-US" sz="3200" b="0" i="0" u="none" strike="noStrike" cap="none" normalizeH="0" dirty="0" smtClean="0">
                <a:ln>
                  <a:noFill/>
                </a:ln>
                <a:solidFill>
                  <a:srgbClr val="FFFFFF"/>
                </a:solidFill>
                <a:effectLst/>
                <a:latin typeface="Comic Sans MS" pitchFamily="66" charset="0"/>
              </a:rPr>
              <a:t> </a:t>
            </a:r>
            <a:r>
              <a:rPr kumimoji="0" lang="en-US" sz="3200" b="0" i="0" u="none" strike="noStrike" cap="none" normalizeH="0" dirty="0" smtClean="0">
                <a:ln>
                  <a:noFill/>
                </a:ln>
                <a:solidFill>
                  <a:srgbClr val="FFFFFF"/>
                </a:solidFill>
                <a:effectLst/>
                <a:latin typeface="Comic Sans MS" pitchFamily="66" charset="0"/>
              </a:rPr>
              <a:t>keep scientists trust </a:t>
            </a:r>
            <a:r>
              <a:rPr kumimoji="0" lang="en-US" sz="3200" b="0" i="0" u="none" strike="noStrike" cap="none" normalizeH="0" dirty="0" smtClean="0">
                <a:ln>
                  <a:noFill/>
                </a:ln>
                <a:solidFill>
                  <a:srgbClr val="FFFFFF"/>
                </a:solidFill>
                <a:effectLst/>
                <a:latin typeface="Comic Sans MS" pitchFamily="66" charset="0"/>
              </a:rPr>
              <a:t>worthy!</a:t>
            </a:r>
            <a:endParaRPr kumimoji="0" lang="en-US" sz="2800" b="0" i="0" u="none" strike="noStrike" cap="none" normalizeH="0" baseline="0" dirty="0" smtClean="0">
              <a:ln>
                <a:noFill/>
              </a:ln>
              <a:solidFill>
                <a:srgbClr val="FFFFFF"/>
              </a:solidFill>
              <a:effectLst/>
              <a:latin typeface="Comic Sans MS" pitchFamily="66" charset="0"/>
            </a:endParaRPr>
          </a:p>
        </p:txBody>
      </p:sp>
      <p:sp>
        <p:nvSpPr>
          <p:cNvPr id="6" name="Oval 5"/>
          <p:cNvSpPr/>
          <p:nvPr/>
        </p:nvSpPr>
        <p:spPr bwMode="auto">
          <a:xfrm>
            <a:off x="228600" y="152400"/>
            <a:ext cx="8763000" cy="1524000"/>
          </a:xfrm>
          <a:prstGeom prst="ellipse">
            <a:avLst/>
          </a:prstGeom>
          <a:solidFill>
            <a:srgbClr val="C00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Three Important Themes in </a:t>
            </a:r>
            <a:r>
              <a:rPr lang="en-US" sz="3600" b="0" dirty="0" smtClean="0">
                <a:solidFill>
                  <a:srgbClr val="FFFFFF"/>
                </a:solidFill>
                <a:latin typeface="Comic Sans MS" pitchFamily="66" charset="0"/>
              </a:rPr>
              <a:t>Science</a:t>
            </a:r>
            <a:endParaRPr kumimoji="0" lang="en-US" sz="3600" b="0" i="0" u="none" strike="noStrike" cap="none" normalizeH="0" baseline="0" dirty="0" smtClean="0">
              <a:ln>
                <a:noFill/>
              </a:ln>
              <a:solidFill>
                <a:srgbClr val="FFFFFF"/>
              </a:solidFill>
            </a:endParaRPr>
          </a:p>
        </p:txBody>
      </p:sp>
    </p:spTree>
    <p:extLst>
      <p:ext uri="{BB962C8B-B14F-4D97-AF65-F5344CB8AC3E}">
        <p14:creationId xmlns:p14="http://schemas.microsoft.com/office/powerpoint/2010/main" val="1696809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type="body" idx="1"/>
          </p:nvPr>
        </p:nvSpPr>
        <p:spPr>
          <a:xfrm>
            <a:off x="381000" y="1905000"/>
            <a:ext cx="8522970" cy="4343400"/>
          </a:xfrm>
        </p:spPr>
        <p:txBody>
          <a:bodyPr/>
          <a:lstStyle/>
          <a:p>
            <a:pPr marL="0" indent="0" algn="ctr">
              <a:lnSpc>
                <a:spcPct val="90000"/>
              </a:lnSpc>
              <a:buClrTx/>
              <a:buNone/>
              <a:defRPr/>
            </a:pPr>
            <a:endParaRPr lang="en-US" dirty="0">
              <a:solidFill>
                <a:srgbClr val="C00000"/>
              </a:solidFill>
              <a:latin typeface="Comic Sans MS" pitchFamily="66" charset="0"/>
            </a:endParaRPr>
          </a:p>
          <a:p>
            <a:pPr>
              <a:buClrTx/>
              <a:defRPr/>
            </a:pPr>
            <a:r>
              <a:rPr lang="en-US" dirty="0" smtClean="0">
                <a:latin typeface="Comic Sans MS" pitchFamily="66" charset="0"/>
              </a:rPr>
              <a:t>Northwestern- $5.5m (Feb, 2003)</a:t>
            </a:r>
          </a:p>
          <a:p>
            <a:pPr>
              <a:buClrTx/>
              <a:defRPr/>
            </a:pPr>
            <a:r>
              <a:rPr lang="en-US" dirty="0" smtClean="0">
                <a:latin typeface="Comic Sans MS" pitchFamily="66" charset="0"/>
              </a:rPr>
              <a:t>Johns Hopkins - $2.6m (Feb, 2004)</a:t>
            </a:r>
          </a:p>
          <a:p>
            <a:pPr>
              <a:buClrTx/>
              <a:defRPr/>
            </a:pPr>
            <a:r>
              <a:rPr lang="en-US" dirty="0" smtClean="0">
                <a:latin typeface="Comic Sans MS" pitchFamily="66" charset="0"/>
              </a:rPr>
              <a:t>Alabama-Birmingham - $3.4m (Apr, 2005)</a:t>
            </a:r>
          </a:p>
          <a:p>
            <a:pPr>
              <a:buClrTx/>
              <a:defRPr/>
            </a:pPr>
            <a:r>
              <a:rPr lang="en-US" dirty="0" smtClean="0">
                <a:latin typeface="Comic Sans MS" pitchFamily="66" charset="0"/>
              </a:rPr>
              <a:t>Cornell- $4.4m (Jun, 2005)</a:t>
            </a:r>
          </a:p>
          <a:p>
            <a:pPr>
              <a:buClrTx/>
              <a:defRPr/>
            </a:pPr>
            <a:r>
              <a:rPr lang="en-US" dirty="0" smtClean="0">
                <a:latin typeface="Comic Sans MS" pitchFamily="66" charset="0"/>
              </a:rPr>
              <a:t>University of Connecticut- $2.5m (Jan, 2006)</a:t>
            </a:r>
          </a:p>
          <a:p>
            <a:pPr>
              <a:buClrTx/>
              <a:defRPr/>
            </a:pPr>
            <a:r>
              <a:rPr lang="en-US" dirty="0" smtClean="0">
                <a:latin typeface="Comic Sans MS" pitchFamily="66" charset="0"/>
              </a:rPr>
              <a:t>Harvard- $2.4m (June 2004)</a:t>
            </a:r>
          </a:p>
        </p:txBody>
      </p:sp>
      <p:sp>
        <p:nvSpPr>
          <p:cNvPr id="4" name="Oval 3"/>
          <p:cNvSpPr/>
          <p:nvPr/>
        </p:nvSpPr>
        <p:spPr bwMode="auto">
          <a:xfrm>
            <a:off x="76200" y="76200"/>
            <a:ext cx="8827770" cy="198120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False Claims </a:t>
            </a:r>
            <a:r>
              <a:rPr lang="en-US" sz="3600" b="0" dirty="0" smtClean="0">
                <a:solidFill>
                  <a:srgbClr val="FFFFFF"/>
                </a:solidFill>
                <a:latin typeface="Comic Sans MS" pitchFamily="66" charset="0"/>
              </a:rPr>
              <a:t>Act            Selected University Settlements</a:t>
            </a:r>
            <a:endParaRPr kumimoji="0" lang="en-US" sz="3600" b="0" i="0" u="none" strike="noStrike" cap="none" normalizeH="0" baseline="0" dirty="0" smtClean="0">
              <a:ln>
                <a:noFill/>
              </a:ln>
              <a:solidFill>
                <a:srgbClr val="FFFFFF"/>
              </a:solidFill>
            </a:endParaRPr>
          </a:p>
        </p:txBody>
      </p:sp>
    </p:spTree>
    <p:extLst>
      <p:ext uri="{BB962C8B-B14F-4D97-AF65-F5344CB8AC3E}">
        <p14:creationId xmlns:p14="http://schemas.microsoft.com/office/powerpoint/2010/main" val="263249868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type="body" idx="1"/>
          </p:nvPr>
        </p:nvSpPr>
        <p:spPr>
          <a:xfrm>
            <a:off x="228600" y="1981200"/>
            <a:ext cx="8839200" cy="4200525"/>
          </a:xfrm>
        </p:spPr>
        <p:txBody>
          <a:bodyPr/>
          <a:lstStyle/>
          <a:p>
            <a:pPr>
              <a:lnSpc>
                <a:spcPct val="90000"/>
              </a:lnSpc>
              <a:buClrTx/>
              <a:buFont typeface="Book Antiqua" pitchFamily="18" charset="0"/>
              <a:buChar char="■"/>
              <a:defRPr/>
            </a:pPr>
            <a:r>
              <a:rPr lang="en-US" dirty="0" smtClean="0">
                <a:latin typeface="Comic Sans MS" pitchFamily="66" charset="0"/>
              </a:rPr>
              <a:t>Physician Scientist Dr. E. Coli</a:t>
            </a:r>
          </a:p>
          <a:p>
            <a:pPr>
              <a:lnSpc>
                <a:spcPct val="90000"/>
              </a:lnSpc>
              <a:buClrTx/>
              <a:buFont typeface="Book Antiqua" pitchFamily="18" charset="0"/>
              <a:buChar char="■"/>
              <a:defRPr/>
            </a:pPr>
            <a:r>
              <a:rPr lang="en-US" dirty="0" smtClean="0">
                <a:latin typeface="Comic Sans MS" pitchFamily="66" charset="0"/>
              </a:rPr>
              <a:t>2 NIH grants - 25% effort</a:t>
            </a:r>
          </a:p>
          <a:p>
            <a:pPr>
              <a:lnSpc>
                <a:spcPct val="90000"/>
              </a:lnSpc>
              <a:buClrTx/>
              <a:buFont typeface="Book Antiqua" pitchFamily="18" charset="0"/>
              <a:buChar char="■"/>
              <a:defRPr/>
            </a:pPr>
            <a:r>
              <a:rPr lang="en-US" dirty="0" smtClean="0">
                <a:latin typeface="Comic Sans MS" pitchFamily="66" charset="0"/>
              </a:rPr>
              <a:t>3 days/week in clinic</a:t>
            </a:r>
          </a:p>
          <a:p>
            <a:pPr>
              <a:lnSpc>
                <a:spcPct val="90000"/>
              </a:lnSpc>
              <a:buClrTx/>
              <a:buFont typeface="Book Antiqua" pitchFamily="18" charset="0"/>
              <a:buChar char="■"/>
              <a:defRPr/>
            </a:pPr>
            <a:r>
              <a:rPr lang="en-US" dirty="0" smtClean="0">
                <a:latin typeface="Comic Sans MS" pitchFamily="66" charset="0"/>
              </a:rPr>
              <a:t>Directs Infectious Diseases </a:t>
            </a:r>
          </a:p>
          <a:p>
            <a:pPr marL="0" indent="0">
              <a:lnSpc>
                <a:spcPct val="90000"/>
              </a:lnSpc>
              <a:buClrTx/>
              <a:buNone/>
              <a:defRPr/>
            </a:pPr>
            <a:r>
              <a:rPr lang="en-US" dirty="0" smtClean="0">
                <a:latin typeface="Comic Sans MS" pitchFamily="66" charset="0"/>
              </a:rPr>
              <a:t>   medical curriculum</a:t>
            </a:r>
          </a:p>
          <a:p>
            <a:pPr>
              <a:lnSpc>
                <a:spcPct val="90000"/>
              </a:lnSpc>
              <a:buClrTx/>
              <a:buFont typeface="Book Antiqua" pitchFamily="18" charset="0"/>
              <a:buChar char="■"/>
              <a:defRPr/>
            </a:pPr>
            <a:r>
              <a:rPr lang="en-US" dirty="0" smtClean="0">
                <a:latin typeface="Comic Sans MS" pitchFamily="66" charset="0"/>
              </a:rPr>
              <a:t>Lectures to medical students three times per week, </a:t>
            </a:r>
            <a:r>
              <a:rPr lang="en-US" u="sng" dirty="0" smtClean="0">
                <a:latin typeface="Comic Sans MS" pitchFamily="66" charset="0"/>
              </a:rPr>
              <a:t>and</a:t>
            </a:r>
          </a:p>
          <a:p>
            <a:pPr>
              <a:lnSpc>
                <a:spcPct val="90000"/>
              </a:lnSpc>
              <a:buClrTx/>
              <a:buFont typeface="Book Antiqua" pitchFamily="18" charset="0"/>
              <a:buChar char="■"/>
              <a:defRPr/>
            </a:pPr>
            <a:r>
              <a:rPr lang="en-US" dirty="0" smtClean="0">
                <a:latin typeface="Comic Sans MS" pitchFamily="66" charset="0"/>
              </a:rPr>
              <a:t>Serves on the institutional promotion and tenure committee.</a:t>
            </a:r>
          </a:p>
        </p:txBody>
      </p:sp>
      <p:sp>
        <p:nvSpPr>
          <p:cNvPr id="4" name="Oval 3"/>
          <p:cNvSpPr/>
          <p:nvPr/>
        </p:nvSpPr>
        <p:spPr bwMode="auto">
          <a:xfrm>
            <a:off x="190500" y="118110"/>
            <a:ext cx="8724900" cy="148209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smtClean="0">
                <a:solidFill>
                  <a:srgbClr val="FFFFFF"/>
                </a:solidFill>
                <a:latin typeface="Comic Sans MS" pitchFamily="66" charset="0"/>
              </a:rPr>
              <a:t>Effort Reporting           Case Study</a:t>
            </a:r>
            <a:endParaRPr kumimoji="0" lang="en-US" sz="3600" b="0" i="0" u="none" strike="noStrike" cap="none" normalizeH="0" baseline="0" dirty="0" smtClean="0">
              <a:ln>
                <a:noFill/>
              </a:ln>
              <a:solidFill>
                <a:srgbClr val="FFFFFF"/>
              </a:solidFill>
            </a:endParaRPr>
          </a:p>
        </p:txBody>
      </p:sp>
      <p:sp>
        <p:nvSpPr>
          <p:cNvPr id="2" name="Oval 1"/>
          <p:cNvSpPr/>
          <p:nvPr/>
        </p:nvSpPr>
        <p:spPr bwMode="auto">
          <a:xfrm>
            <a:off x="6172200" y="1828800"/>
            <a:ext cx="2895600" cy="2438400"/>
          </a:xfrm>
          <a:prstGeom prst="ellipse">
            <a:avLst/>
          </a:prstGeom>
          <a:solidFill>
            <a:schemeClr val="bg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None/>
              <a:tabLst>
                <a:tab pos="174625" algn="l"/>
              </a:tabLst>
            </a:pPr>
            <a:r>
              <a:rPr kumimoji="0" lang="en-US" sz="2400" b="0" i="0" u="none" strike="noStrike" cap="none" normalizeH="0" baseline="0" dirty="0" smtClean="0">
                <a:ln>
                  <a:noFill/>
                </a:ln>
                <a:solidFill>
                  <a:schemeClr val="tx1"/>
                </a:solidFill>
                <a:effectLst/>
                <a:latin typeface="Comic Sans MS" pitchFamily="66" charset="0"/>
              </a:rPr>
              <a:t>Any cause</a:t>
            </a:r>
            <a:r>
              <a:rPr kumimoji="0" lang="en-US" sz="2400" b="0" i="0" u="none" strike="noStrike" cap="none" normalizeH="0" dirty="0" smtClean="0">
                <a:ln>
                  <a:noFill/>
                </a:ln>
                <a:solidFill>
                  <a:schemeClr val="tx1"/>
                </a:solidFill>
                <a:effectLst/>
                <a:latin typeface="Comic Sans MS" pitchFamily="66" charset="0"/>
              </a:rPr>
              <a:t> for concern</a:t>
            </a:r>
            <a:r>
              <a:rPr kumimoji="0" lang="en-US" sz="2400" b="0" i="0" u="none" strike="noStrike" cap="none" normalizeH="0" baseline="0" dirty="0" smtClean="0">
                <a:ln>
                  <a:noFill/>
                </a:ln>
                <a:solidFill>
                  <a:schemeClr val="tx1"/>
                </a:solidFill>
                <a:effectLst/>
                <a:latin typeface="Comic Sans MS" pitchFamily="66" charset="0"/>
              </a:rPr>
              <a:t> with Dr. Coli’s effort?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3"/>
          <p:cNvSpPr>
            <a:spLocks noGrp="1" noChangeArrowheads="1"/>
          </p:cNvSpPr>
          <p:nvPr>
            <p:ph type="body" idx="1"/>
          </p:nvPr>
        </p:nvSpPr>
        <p:spPr>
          <a:xfrm>
            <a:off x="579438" y="1752600"/>
            <a:ext cx="7985125" cy="3352800"/>
          </a:xfrm>
        </p:spPr>
        <p:txBody>
          <a:bodyPr/>
          <a:lstStyle/>
          <a:p>
            <a:pPr>
              <a:lnSpc>
                <a:spcPct val="90000"/>
              </a:lnSpc>
              <a:buClrTx/>
              <a:defRPr/>
            </a:pPr>
            <a:r>
              <a:rPr lang="en-US" sz="2800" dirty="0" smtClean="0">
                <a:latin typeface="Comic Sans MS" pitchFamily="66" charset="0"/>
              </a:rPr>
              <a:t>Office of Research Integrity in the DHHS, promotes integrity in biomedical and behavioral research supported by PHS. ORI monitors institutional investigations of research misconduct (</a:t>
            </a:r>
            <a:r>
              <a:rPr lang="en-US" sz="2800" dirty="0" smtClean="0">
                <a:latin typeface="Comic Sans MS" pitchFamily="66" charset="0"/>
                <a:hlinkClick r:id="rId4"/>
              </a:rPr>
              <a:t>www.ori.hhs.gov</a:t>
            </a:r>
            <a:r>
              <a:rPr lang="en-US" sz="2800" dirty="0" smtClean="0">
                <a:latin typeface="Comic Sans MS" pitchFamily="66" charset="0"/>
              </a:rPr>
              <a:t>)</a:t>
            </a:r>
          </a:p>
          <a:p>
            <a:pPr>
              <a:lnSpc>
                <a:spcPct val="90000"/>
              </a:lnSpc>
              <a:buClrTx/>
              <a:defRPr/>
            </a:pPr>
            <a:r>
              <a:rPr lang="en-US" sz="2800" dirty="0" smtClean="0">
                <a:latin typeface="Comic Sans MS" pitchFamily="66" charset="0"/>
              </a:rPr>
              <a:t>Office of the Inspector General in the NSF is responsible for preventing, detecting, and handling cases involving research misconduct (</a:t>
            </a:r>
            <a:r>
              <a:rPr lang="en-US" sz="2800" dirty="0" smtClean="0">
                <a:latin typeface="Comic Sans MS" pitchFamily="66" charset="0"/>
                <a:hlinkClick r:id="rId5"/>
              </a:rPr>
              <a:t>www.nsf.gov/oig</a:t>
            </a:r>
            <a:r>
              <a:rPr lang="en-US" sz="2800" dirty="0" smtClean="0">
                <a:latin typeface="Comic Sans MS" pitchFamily="66" charset="0"/>
              </a:rPr>
              <a:t>)</a:t>
            </a:r>
          </a:p>
        </p:txBody>
      </p:sp>
      <p:graphicFrame>
        <p:nvGraphicFramePr>
          <p:cNvPr id="3074" name="Object 2"/>
          <p:cNvGraphicFramePr>
            <a:graphicFrameLocks noChangeAspect="1"/>
          </p:cNvGraphicFramePr>
          <p:nvPr/>
        </p:nvGraphicFramePr>
        <p:xfrm>
          <a:off x="4725988" y="5486400"/>
          <a:ext cx="3943350" cy="762000"/>
        </p:xfrm>
        <a:graphic>
          <a:graphicData uri="http://schemas.openxmlformats.org/presentationml/2006/ole">
            <mc:AlternateContent xmlns:mc="http://schemas.openxmlformats.org/markup-compatibility/2006">
              <mc:Choice xmlns:v="urn:schemas-microsoft-com:vml" Requires="v">
                <p:oleObj spid="_x0000_s3152" name="Photo Editor Photo" r:id="rId6" imgW="3943901" imgH="762106" progId="MSPhotoEd.3">
                  <p:embed/>
                </p:oleObj>
              </mc:Choice>
              <mc:Fallback>
                <p:oleObj name="Photo Editor Photo" r:id="rId6" imgW="3943901" imgH="762106" progId="MSPhotoEd.3">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25988" y="5486400"/>
                        <a:ext cx="394335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75" name="Object 3"/>
          <p:cNvGraphicFramePr>
            <a:graphicFrameLocks noChangeAspect="1"/>
          </p:cNvGraphicFramePr>
          <p:nvPr/>
        </p:nvGraphicFramePr>
        <p:xfrm>
          <a:off x="1671638" y="5486400"/>
          <a:ext cx="1600200" cy="757238"/>
        </p:xfrm>
        <a:graphic>
          <a:graphicData uri="http://schemas.openxmlformats.org/presentationml/2006/ole">
            <mc:AlternateContent xmlns:mc="http://schemas.openxmlformats.org/markup-compatibility/2006">
              <mc:Choice xmlns:v="urn:schemas-microsoft-com:vml" Requires="v">
                <p:oleObj spid="_x0000_s3153" name="Photo Editor Photo" r:id="rId8" imgW="1428949" imgH="676369" progId="MSPhotoEd.3">
                  <p:embed/>
                </p:oleObj>
              </mc:Choice>
              <mc:Fallback>
                <p:oleObj name="Photo Editor Photo" r:id="rId8" imgW="1428949" imgH="676369" progId="MSPhotoEd.3">
                  <p:embed/>
                  <p:pic>
                    <p:nvPicPr>
                      <p:cNvPr id="0" name="Object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71638" y="5486400"/>
                        <a:ext cx="1600200" cy="757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Oval 5"/>
          <p:cNvSpPr/>
          <p:nvPr/>
        </p:nvSpPr>
        <p:spPr bwMode="auto">
          <a:xfrm>
            <a:off x="190500" y="118110"/>
            <a:ext cx="8724900" cy="1482090"/>
          </a:xfrm>
          <a:prstGeom prst="ellipse">
            <a:avLst/>
          </a:prstGeom>
          <a:solidFill>
            <a:schemeClr val="bg1">
              <a:lumMod val="25000"/>
            </a:schemeClr>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smtClean="0">
                <a:solidFill>
                  <a:srgbClr val="FFFFFF"/>
                </a:solidFill>
                <a:latin typeface="Comic Sans MS" pitchFamily="66" charset="0"/>
              </a:rPr>
              <a:t>Federal Investigative Agencies for NIH and NSF</a:t>
            </a:r>
            <a:endParaRPr kumimoji="0" lang="en-US" sz="3600" b="0" i="0" u="none" strike="noStrike" cap="none" normalizeH="0" baseline="0" dirty="0" smtClean="0">
              <a:ln>
                <a:noFill/>
              </a:ln>
              <a:solidFill>
                <a:srgbClr val="FFFFFF"/>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87" name="Rectangle 3"/>
          <p:cNvSpPr>
            <a:spLocks noGrp="1" noChangeArrowheads="1"/>
          </p:cNvSpPr>
          <p:nvPr>
            <p:ph type="body" idx="1"/>
          </p:nvPr>
        </p:nvSpPr>
        <p:spPr>
          <a:xfrm>
            <a:off x="457200" y="2514600"/>
            <a:ext cx="3657600" cy="3352801"/>
          </a:xfrm>
        </p:spPr>
        <p:txBody>
          <a:bodyPr/>
          <a:lstStyle/>
          <a:p>
            <a:pPr>
              <a:buClrTx/>
              <a:buFont typeface="Wingdings" pitchFamily="2" charset="2"/>
              <a:buChar char="ü"/>
              <a:defRPr/>
            </a:pPr>
            <a:r>
              <a:rPr lang="en-US" sz="3600" dirty="0" smtClean="0">
                <a:effectLst>
                  <a:outerShdw blurRad="38100" dist="38100" dir="2700000" algn="tl">
                    <a:srgbClr val="000000">
                      <a:alpha val="43137"/>
                    </a:srgbClr>
                  </a:outerShdw>
                </a:effectLst>
                <a:latin typeface="Comic Sans MS" pitchFamily="66" charset="0"/>
              </a:rPr>
              <a:t>Trust</a:t>
            </a:r>
          </a:p>
          <a:p>
            <a:pPr>
              <a:buClrTx/>
              <a:buFont typeface="Wingdings" pitchFamily="2" charset="2"/>
              <a:buChar char="ü"/>
              <a:defRPr/>
            </a:pPr>
            <a:endParaRPr lang="en-US" sz="2000" dirty="0" smtClean="0">
              <a:effectLst>
                <a:outerShdw blurRad="38100" dist="38100" dir="2700000" algn="tl">
                  <a:srgbClr val="000000">
                    <a:alpha val="43137"/>
                  </a:srgbClr>
                </a:outerShdw>
              </a:effectLst>
              <a:latin typeface="Comic Sans MS" pitchFamily="66" charset="0"/>
            </a:endParaRPr>
          </a:p>
          <a:p>
            <a:pPr>
              <a:buClrTx/>
              <a:buFont typeface="Wingdings" pitchFamily="2" charset="2"/>
              <a:buChar char="ü"/>
              <a:defRPr/>
            </a:pPr>
            <a:r>
              <a:rPr lang="en-US" sz="3600" dirty="0" smtClean="0">
                <a:effectLst>
                  <a:outerShdw blurRad="38100" dist="38100" dir="2700000" algn="tl">
                    <a:srgbClr val="000000">
                      <a:alpha val="43137"/>
                    </a:srgbClr>
                  </a:outerShdw>
                </a:effectLst>
                <a:latin typeface="Comic Sans MS" pitchFamily="66" charset="0"/>
              </a:rPr>
              <a:t>Truth telling</a:t>
            </a:r>
          </a:p>
          <a:p>
            <a:pPr marL="0" indent="0">
              <a:buClrTx/>
              <a:buNone/>
              <a:defRPr/>
            </a:pPr>
            <a:endParaRPr lang="en-US" sz="2000" dirty="0" smtClean="0">
              <a:effectLst>
                <a:outerShdw blurRad="38100" dist="38100" dir="2700000" algn="tl">
                  <a:srgbClr val="000000">
                    <a:alpha val="43137"/>
                  </a:srgbClr>
                </a:outerShdw>
              </a:effectLst>
              <a:latin typeface="Comic Sans MS" pitchFamily="66" charset="0"/>
            </a:endParaRPr>
          </a:p>
          <a:p>
            <a:pPr>
              <a:buClrTx/>
              <a:buFont typeface="Wingdings" pitchFamily="2" charset="2"/>
              <a:buChar char="ü"/>
              <a:defRPr/>
            </a:pPr>
            <a:r>
              <a:rPr lang="en-US" sz="3600" dirty="0" smtClean="0">
                <a:effectLst>
                  <a:outerShdw blurRad="38100" dist="38100" dir="2700000" algn="tl">
                    <a:srgbClr val="000000">
                      <a:alpha val="43137"/>
                    </a:srgbClr>
                  </a:outerShdw>
                </a:effectLst>
                <a:latin typeface="Comic Sans MS" pitchFamily="66" charset="0"/>
              </a:rPr>
              <a:t>Ethics</a:t>
            </a:r>
          </a:p>
        </p:txBody>
      </p:sp>
      <p:sp>
        <p:nvSpPr>
          <p:cNvPr id="3" name="Rounded Rectangle 2"/>
          <p:cNvSpPr/>
          <p:nvPr/>
        </p:nvSpPr>
        <p:spPr bwMode="auto">
          <a:xfrm>
            <a:off x="4800600" y="2514600"/>
            <a:ext cx="3733800" cy="3352800"/>
          </a:xfrm>
          <a:prstGeom prst="roundRect">
            <a:avLst/>
          </a:prstGeom>
          <a:solidFill>
            <a:schemeClr val="bg1">
              <a:lumMod val="25000"/>
            </a:schemeClr>
          </a:solidFill>
          <a:ln w="38100" cap="flat" cmpd="sng" algn="ctr">
            <a:solidFill>
              <a:schemeClr val="tx1"/>
            </a:solidFill>
            <a:prstDash val="solid"/>
            <a:round/>
            <a:headEnd type="none" w="med" len="med"/>
            <a:tailEnd type="none" w="med" len="med"/>
          </a:ln>
          <a:effectLst>
            <a:glow rad="228600">
              <a:schemeClr val="accent4">
                <a:satMod val="175000"/>
                <a:alpha val="40000"/>
              </a:schemeClr>
            </a:glow>
            <a:innerShdw blurRad="63500" dist="50800" dir="18900000">
              <a:prstClr val="black">
                <a:alpha val="50000"/>
              </a:prstClr>
            </a:innerShdw>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None/>
              <a:tabLst>
                <a:tab pos="174625" algn="l"/>
              </a:tabLst>
            </a:pPr>
            <a:endParaRPr lang="en-US" sz="800" b="0" dirty="0">
              <a:solidFill>
                <a:srgbClr val="FFFFFF"/>
              </a:solidFill>
              <a:latin typeface="Comic Sans MS" pitchFamily="66" charset="0"/>
            </a:endParaRPr>
          </a:p>
          <a:p>
            <a:pPr>
              <a:buNone/>
              <a:tabLst>
                <a:tab pos="174625" algn="l"/>
              </a:tabLst>
            </a:pPr>
            <a:endParaRPr lang="en-US" sz="3200" b="0" dirty="0" smtClean="0">
              <a:solidFill>
                <a:srgbClr val="FFFFFF"/>
              </a:solidFill>
              <a:latin typeface="Comic Sans MS" pitchFamily="66" charset="0"/>
            </a:endParaRPr>
          </a:p>
          <a:p>
            <a:pPr>
              <a:buNone/>
              <a:tabLst>
                <a:tab pos="174625" algn="l"/>
              </a:tabLst>
            </a:pPr>
            <a:r>
              <a:rPr lang="en-US" sz="3200" b="0" dirty="0" smtClean="0">
                <a:solidFill>
                  <a:srgbClr val="FFFFFF"/>
                </a:solidFill>
                <a:latin typeface="Comic Sans MS" pitchFamily="66" charset="0"/>
              </a:rPr>
              <a:t>But what exactly does the term “ethics” mean? </a:t>
            </a:r>
            <a:endParaRPr kumimoji="0" lang="en-US" sz="2800" b="0" i="0" u="none" strike="noStrike" cap="none" normalizeH="0" baseline="0" dirty="0" smtClean="0">
              <a:ln>
                <a:noFill/>
              </a:ln>
              <a:solidFill>
                <a:srgbClr val="FFFFFF"/>
              </a:solidFill>
              <a:effectLst/>
              <a:latin typeface="Comic Sans MS" pitchFamily="66" charset="0"/>
            </a:endParaRPr>
          </a:p>
        </p:txBody>
      </p:sp>
      <p:sp>
        <p:nvSpPr>
          <p:cNvPr id="6" name="Oval 5"/>
          <p:cNvSpPr/>
          <p:nvPr/>
        </p:nvSpPr>
        <p:spPr bwMode="auto">
          <a:xfrm>
            <a:off x="228600" y="152400"/>
            <a:ext cx="8763000" cy="1524000"/>
          </a:xfrm>
          <a:prstGeom prst="ellipse">
            <a:avLst/>
          </a:prstGeom>
          <a:solidFill>
            <a:srgbClr val="C00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3600" b="0" dirty="0">
                <a:solidFill>
                  <a:srgbClr val="FFFFFF"/>
                </a:solidFill>
                <a:latin typeface="Comic Sans MS" pitchFamily="66" charset="0"/>
              </a:rPr>
              <a:t>Three Important Themes in </a:t>
            </a:r>
            <a:r>
              <a:rPr lang="en-US" sz="3600" b="0" dirty="0" smtClean="0">
                <a:solidFill>
                  <a:srgbClr val="FFFFFF"/>
                </a:solidFill>
                <a:latin typeface="Comic Sans MS" pitchFamily="66" charset="0"/>
              </a:rPr>
              <a:t>Science</a:t>
            </a:r>
            <a:endParaRPr kumimoji="0" lang="en-US" sz="3600" b="0" i="0" u="none" strike="noStrike" cap="none" normalizeH="0" baseline="0" dirty="0" smtClean="0">
              <a:ln>
                <a:noFill/>
              </a:ln>
              <a:solidFill>
                <a:srgbClr val="FFFFFF"/>
              </a:solidFill>
            </a:endParaRPr>
          </a:p>
        </p:txBody>
      </p:sp>
    </p:spTree>
    <p:extLst>
      <p:ext uri="{BB962C8B-B14F-4D97-AF65-F5344CB8AC3E}">
        <p14:creationId xmlns:p14="http://schemas.microsoft.com/office/powerpoint/2010/main" val="4214853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475" name="Rectangle 3"/>
          <p:cNvSpPr>
            <a:spLocks noGrp="1" noChangeArrowheads="1"/>
          </p:cNvSpPr>
          <p:nvPr>
            <p:ph type="body" idx="1"/>
          </p:nvPr>
        </p:nvSpPr>
        <p:spPr>
          <a:xfrm>
            <a:off x="609600" y="1905000"/>
            <a:ext cx="7758113" cy="4200525"/>
          </a:xfrm>
        </p:spPr>
        <p:txBody>
          <a:bodyPr/>
          <a:lstStyle/>
          <a:p>
            <a:pPr>
              <a:buClrTx/>
              <a:buSzTx/>
              <a:defRPr/>
            </a:pPr>
            <a:r>
              <a:rPr lang="en-US" sz="3000" dirty="0" smtClean="0">
                <a:latin typeface="Comic Sans MS" pitchFamily="66" charset="0"/>
              </a:rPr>
              <a:t>A set of </a:t>
            </a:r>
            <a:r>
              <a:rPr lang="en-US" sz="3000" b="1" u="sng" dirty="0" smtClean="0">
                <a:solidFill>
                  <a:schemeClr val="bg1">
                    <a:lumMod val="25000"/>
                  </a:schemeClr>
                </a:solidFill>
                <a:latin typeface="Comic Sans MS" pitchFamily="66" charset="0"/>
              </a:rPr>
              <a:t>principles</a:t>
            </a:r>
            <a:r>
              <a:rPr lang="en-US" sz="3000" dirty="0" smtClean="0">
                <a:latin typeface="Comic Sans MS" pitchFamily="66" charset="0"/>
              </a:rPr>
              <a:t> of right conduct.</a:t>
            </a:r>
          </a:p>
          <a:p>
            <a:pPr>
              <a:buClrTx/>
              <a:buSzTx/>
              <a:defRPr/>
            </a:pPr>
            <a:r>
              <a:rPr lang="en-US" sz="3000" dirty="0" smtClean="0">
                <a:latin typeface="Comic Sans MS" pitchFamily="66" charset="0"/>
              </a:rPr>
              <a:t>The </a:t>
            </a:r>
            <a:r>
              <a:rPr lang="en-US" sz="3000" b="1" u="sng" dirty="0" smtClean="0">
                <a:solidFill>
                  <a:schemeClr val="bg1">
                    <a:lumMod val="25000"/>
                  </a:schemeClr>
                </a:solidFill>
                <a:latin typeface="Comic Sans MS" pitchFamily="66" charset="0"/>
              </a:rPr>
              <a:t>formal rules and standards</a:t>
            </a:r>
            <a:r>
              <a:rPr lang="en-US" sz="3000" b="1" dirty="0">
                <a:solidFill>
                  <a:schemeClr val="bg1">
                    <a:lumMod val="25000"/>
                  </a:schemeClr>
                </a:solidFill>
                <a:latin typeface="Comic Sans MS" pitchFamily="66" charset="0"/>
              </a:rPr>
              <a:t> </a:t>
            </a:r>
            <a:r>
              <a:rPr lang="en-US" sz="3000" dirty="0" smtClean="0">
                <a:latin typeface="Comic Sans MS" pitchFamily="66" charset="0"/>
              </a:rPr>
              <a:t>that</a:t>
            </a:r>
            <a:r>
              <a:rPr lang="en-US" sz="3000" u="sng" dirty="0" smtClean="0">
                <a:latin typeface="Comic Sans MS" pitchFamily="66" charset="0"/>
              </a:rPr>
              <a:t> </a:t>
            </a:r>
            <a:r>
              <a:rPr lang="en-US" sz="3000" dirty="0" smtClean="0">
                <a:latin typeface="Comic Sans MS" pitchFamily="66" charset="0"/>
              </a:rPr>
              <a:t>govern the conduct of an individual or the members of a profession.</a:t>
            </a:r>
          </a:p>
          <a:p>
            <a:pPr>
              <a:buClrTx/>
              <a:buSzTx/>
              <a:defRPr/>
            </a:pPr>
            <a:r>
              <a:rPr lang="en-US" sz="3000" b="1" u="sng" dirty="0" smtClean="0">
                <a:solidFill>
                  <a:schemeClr val="bg1">
                    <a:lumMod val="25000"/>
                  </a:schemeClr>
                </a:solidFill>
                <a:latin typeface="Comic Sans MS" pitchFamily="66" charset="0"/>
              </a:rPr>
              <a:t>Behavior</a:t>
            </a:r>
            <a:r>
              <a:rPr lang="en-US" sz="3000" dirty="0" smtClean="0">
                <a:latin typeface="Comic Sans MS" pitchFamily="66" charset="0"/>
              </a:rPr>
              <a:t> expected of all faculty, students, and staff to conduct research with the highest standards of integrity!</a:t>
            </a:r>
          </a:p>
        </p:txBody>
      </p:sp>
      <p:sp>
        <p:nvSpPr>
          <p:cNvPr id="4" name="Oval 3"/>
          <p:cNvSpPr/>
          <p:nvPr/>
        </p:nvSpPr>
        <p:spPr bwMode="auto">
          <a:xfrm>
            <a:off x="228600" y="152400"/>
            <a:ext cx="8763000" cy="1524000"/>
          </a:xfrm>
          <a:prstGeom prst="ellipse">
            <a:avLst/>
          </a:prstGeom>
          <a:solidFill>
            <a:srgbClr val="C00000"/>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buNone/>
              <a:tabLst>
                <a:tab pos="174625" algn="l"/>
              </a:tabLst>
            </a:pPr>
            <a:r>
              <a:rPr lang="en-US" sz="4000" b="0" dirty="0" smtClean="0">
                <a:solidFill>
                  <a:srgbClr val="FFFFFF"/>
                </a:solidFill>
                <a:latin typeface="Comic Sans MS" pitchFamily="66" charset="0"/>
              </a:rPr>
              <a:t>Three Inter-Related Aspects of  Ethics</a:t>
            </a:r>
            <a:endParaRPr kumimoji="0" lang="en-US" sz="4000" b="0" i="0" u="none" strike="noStrike" cap="none" normalizeH="0" baseline="0" dirty="0" smtClean="0">
              <a:ln>
                <a:noFill/>
              </a:ln>
              <a:solidFill>
                <a:srgbClr val="FFFFFF"/>
              </a:solidFill>
            </a:endParaRPr>
          </a:p>
        </p:txBody>
      </p:sp>
      <p:sp>
        <p:nvSpPr>
          <p:cNvPr id="2" name="Rounded Rectangle 1"/>
          <p:cNvSpPr/>
          <p:nvPr/>
        </p:nvSpPr>
        <p:spPr bwMode="auto">
          <a:xfrm rot="10800000" flipV="1">
            <a:off x="457200" y="5486399"/>
            <a:ext cx="8153400" cy="914400"/>
          </a:xfrm>
          <a:prstGeom prst="roundRect">
            <a:avLst/>
          </a:prstGeom>
          <a:solidFill>
            <a:schemeClr val="bg1"/>
          </a:solid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None/>
              <a:tabLst>
                <a:tab pos="174625" algn="l"/>
              </a:tabLst>
            </a:pPr>
            <a:r>
              <a:rPr kumimoji="0" lang="en-US" sz="3600" b="1" i="0" u="none" strike="noStrike" cap="none" normalizeH="0" baseline="0" dirty="0" smtClean="0">
                <a:ln>
                  <a:noFill/>
                </a:ln>
                <a:effectLst/>
                <a:latin typeface="Comic Sans MS" pitchFamily="66" charset="0"/>
              </a:rPr>
              <a:t>Principles – Rules - Behavior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747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747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500" fill="hold"/>
                                        <p:tgtEl>
                                          <p:spTgt spid="2"/>
                                        </p:tgtEl>
                                        <p:attrNameLst>
                                          <p:attrName>ppt_w</p:attrName>
                                        </p:attrNameLst>
                                      </p:cBhvr>
                                      <p:tavLst>
                                        <p:tav tm="0">
                                          <p:val>
                                            <p:fltVal val="0"/>
                                          </p:val>
                                        </p:tav>
                                        <p:tav tm="100000">
                                          <p:val>
                                            <p:strVal val="#ppt_w"/>
                                          </p:val>
                                        </p:tav>
                                      </p:tavLst>
                                    </p:anim>
                                    <p:anim calcmode="lin" valueType="num">
                                      <p:cBhvr>
                                        <p:cTn id="16" dur="500" fill="hold"/>
                                        <p:tgtEl>
                                          <p:spTgt spid="2"/>
                                        </p:tgtEl>
                                        <p:attrNameLst>
                                          <p:attrName>ppt_h</p:attrName>
                                        </p:attrNameLst>
                                      </p:cBhvr>
                                      <p:tavLst>
                                        <p:tav tm="0">
                                          <p:val>
                                            <p:fltVal val="0"/>
                                          </p:val>
                                        </p:tav>
                                        <p:tav tm="100000">
                                          <p:val>
                                            <p:strVal val="#ppt_h"/>
                                          </p:val>
                                        </p:tav>
                                      </p:tavLst>
                                    </p:anim>
                                    <p:animEffect transition="in" filter="fade">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My Documents">
  <a:themeElements>
    <a:clrScheme name="">
      <a:dk1>
        <a:srgbClr val="000000"/>
      </a:dk1>
      <a:lt1>
        <a:srgbClr val="C0C0FF"/>
      </a:lt1>
      <a:dk2>
        <a:srgbClr val="0000FF"/>
      </a:dk2>
      <a:lt2>
        <a:srgbClr val="8080FF"/>
      </a:lt2>
      <a:accent1>
        <a:srgbClr val="E000E0"/>
      </a:accent1>
      <a:accent2>
        <a:srgbClr val="00FF00"/>
      </a:accent2>
      <a:accent3>
        <a:srgbClr val="DCDCFF"/>
      </a:accent3>
      <a:accent4>
        <a:srgbClr val="000000"/>
      </a:accent4>
      <a:accent5>
        <a:srgbClr val="EDAAED"/>
      </a:accent5>
      <a:accent6>
        <a:srgbClr val="00E700"/>
      </a:accent6>
      <a:hlink>
        <a:srgbClr val="FF0000"/>
      </a:hlink>
      <a:folHlink>
        <a:srgbClr val="4040FF"/>
      </a:folHlink>
    </a:clrScheme>
    <a:fontScheme name="My Documents">
      <a:majorFont>
        <a:latin typeface="Arial"/>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bg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Char char="•"/>
          <a:tabLst>
            <a:tab pos="174625" algn="l"/>
          </a:tabLst>
          <a:defRPr kumimoji="0" lang="en-US" sz="18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9525" cap="flat" cmpd="sng" algn="ctr">
          <a:solidFill>
            <a:schemeClr val="bg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Char char="•"/>
          <a:tabLst>
            <a:tab pos="174625" algn="l"/>
          </a:tabLst>
          <a:defRPr kumimoji="0" lang="en-US" sz="18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y Document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y Document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y Document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y Document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y Document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y Document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y Document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20984</TotalTime>
  <Words>3426</Words>
  <Application>Microsoft Office PowerPoint</Application>
  <PresentationFormat>On-screen Show (4:3)</PresentationFormat>
  <Paragraphs>319</Paragraphs>
  <Slides>72</Slides>
  <Notes>65</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72</vt:i4>
      </vt:variant>
    </vt:vector>
  </HeadingPairs>
  <TitlesOfParts>
    <vt:vector size="76" baseType="lpstr">
      <vt:lpstr>My Documents</vt:lpstr>
      <vt:lpstr>Chart</vt:lpstr>
      <vt:lpstr>Image</vt:lpstr>
      <vt:lpstr>Photo Editor Photo</vt:lpstr>
      <vt:lpstr>COMP 918: Research Administration for Scientists</vt:lpstr>
      <vt:lpstr>“Most Americans see strong science as essential to a successful future.  Yet that generous social support is based on the premise that science will be done honestly and that mistakes will be routinely identified and corrected.”</vt:lpstr>
      <vt:lpstr>PowerPoint Presentation</vt:lpstr>
      <vt:lpstr>“The only ethical principle which has made science possible is that the truth shall be told all the time…”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Fabrication, Falsification of Medical Research Data</vt:lpstr>
      <vt:lpstr>              Disgraced Cloning Expert Convicted in South Korea </vt:lpstr>
      <vt:lpstr>Former Harvard professor Marc Hauser fabricated, manipulated data</vt:lpstr>
      <vt:lpstr>Cases of Plagiarism Handled by the United States Office of Research Integrity 1992-2005</vt:lpstr>
      <vt:lpstr>Cases of Plagiarism Handled by the United States Office of Research Integrity 1992-2005</vt:lpstr>
      <vt:lpstr>Cases of Plagiarism Handled by the United States Office of Research Integrity 1992-2005</vt:lpstr>
      <vt:lpstr>Cases of Plagiarism Handled by the United States Office of Research Integrity 1992-2005</vt:lpstr>
      <vt:lpstr>PowerPoint Presentation</vt:lpstr>
      <vt:lpstr>Laboratory Notebook!</vt:lpstr>
      <vt:lpstr>Laboratory Notebook!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Peer review is the process used within the scientific community where scientists evaluate their colleagues’ grant applicants for possible funding and their scientific papers for possible publication.    Two guiding principles: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UNC-CH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weiss</dc:creator>
  <cp:lastModifiedBy>Lenovo User</cp:lastModifiedBy>
  <cp:revision>415</cp:revision>
  <cp:lastPrinted>2000-03-24T00:54:58Z</cp:lastPrinted>
  <dcterms:created xsi:type="dcterms:W3CDTF">1999-02-04T21:47:38Z</dcterms:created>
  <dcterms:modified xsi:type="dcterms:W3CDTF">2013-03-01T16:23:06Z</dcterms:modified>
</cp:coreProperties>
</file>